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78" r:id="rId2"/>
    <p:sldId id="387" r:id="rId3"/>
    <p:sldId id="415" r:id="rId4"/>
    <p:sldId id="416" r:id="rId5"/>
    <p:sldId id="417" r:id="rId6"/>
    <p:sldId id="418" r:id="rId7"/>
    <p:sldId id="419" r:id="rId8"/>
    <p:sldId id="420" r:id="rId9"/>
    <p:sldId id="298" r:id="rId10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계량측정제도과" initials="계량측정제도과" lastIdx="3" clrIdx="0"/>
  <p:cmAuthor id="1" name="Seungho Bae" initials="Baesh" lastIdx="3" clrIdx="1"/>
  <p:cmAuthor id="2" name="e2jesse@hotmail.com" initials="e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2A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4" autoAdjust="0"/>
    <p:restoredTop sz="89034" autoAdjust="0"/>
  </p:normalViewPr>
  <p:slideViewPr>
    <p:cSldViewPr>
      <p:cViewPr varScale="1">
        <p:scale>
          <a:sx n="53" d="100"/>
          <a:sy n="53" d="100"/>
        </p:scale>
        <p:origin x="-108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3762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6332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2" y="1"/>
            <a:ext cx="2945660" cy="496332"/>
          </a:xfrm>
          <a:prstGeom prst="rect">
            <a:avLst/>
          </a:prstGeom>
        </p:spPr>
        <p:txBody>
          <a:bodyPr vert="horz" lIns="92098" tIns="46049" rIns="92098" bIns="46049" rtlCol="0"/>
          <a:lstStyle>
            <a:lvl1pPr algn="r">
              <a:defRPr sz="1200"/>
            </a:lvl1pPr>
          </a:lstStyle>
          <a:p>
            <a:fld id="{13C9852D-B5C5-485A-8E74-172B1EE80946}" type="datetimeFigureOut">
              <a:rPr lang="ko-KR" altLang="en-US" smtClean="0"/>
              <a:pPr/>
              <a:t>2016-11-23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98" tIns="46049" rIns="92098" bIns="46049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2098" tIns="46049" rIns="92098" bIns="46049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2" y="9428584"/>
            <a:ext cx="2945660" cy="496332"/>
          </a:xfrm>
          <a:prstGeom prst="rect">
            <a:avLst/>
          </a:prstGeom>
        </p:spPr>
        <p:txBody>
          <a:bodyPr vert="horz" lIns="92098" tIns="46049" rIns="92098" bIns="46049" rtlCol="0" anchor="b"/>
          <a:lstStyle>
            <a:lvl1pPr algn="r">
              <a:defRPr sz="1200"/>
            </a:lvl1pPr>
          </a:lstStyle>
          <a:p>
            <a:fld id="{9A61C345-B571-445D-A7B7-2031811F9994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282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1C345-B571-445D-A7B7-2031811F9994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8682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1C345-B571-445D-A7B7-2031811F9994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3587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1C345-B571-445D-A7B7-2031811F9994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30447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1C345-B571-445D-A7B7-2031811F9994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4140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1C345-B571-445D-A7B7-2031811F9994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4140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1C345-B571-445D-A7B7-2031811F9994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4140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F8B95-937D-4829-8B9F-766396CC5F89}" type="datetime1">
              <a:rPr lang="ko-KR" altLang="en-US" smtClean="0"/>
              <a:pPr/>
              <a:t>2016-11-23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7420-CF02-4559-8D30-0B10C66C1A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28680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5FF5F-5F1C-449D-82D4-612FE4731377}" type="datetime1">
              <a:rPr lang="ko-KR" altLang="en-US" smtClean="0"/>
              <a:pPr/>
              <a:t>2016-11-23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7420-CF02-4559-8D30-0B10C66C1A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0" y="1071546"/>
            <a:ext cx="9144000" cy="1588"/>
          </a:xfrm>
          <a:prstGeom prst="line">
            <a:avLst/>
          </a:prstGeom>
          <a:ln w="101600" cmpd="thickThin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91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F7886-35AD-4532-A426-99968AF1DC06}" type="datetime1">
              <a:rPr lang="ko-KR" altLang="en-US" smtClean="0"/>
              <a:pPr/>
              <a:t>2016-11-23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7420-CF02-4559-8D30-0B10C66C1A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696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5804" y="142852"/>
            <a:ext cx="8229600" cy="725470"/>
          </a:xfrm>
        </p:spPr>
        <p:txBody>
          <a:bodyPr>
            <a:normAutofit/>
          </a:bodyPr>
          <a:lstStyle>
            <a:lvl1pPr>
              <a:defRPr sz="3200" spc="0" baseline="0">
                <a:solidFill>
                  <a:srgbClr val="0070C0"/>
                </a:solidFill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450850" indent="-450850" latinLnBrk="0">
              <a:lnSpc>
                <a:spcPct val="150000"/>
              </a:lnSpc>
              <a:buFont typeface="맑은 고딕" pitchFamily="50" charset="-127"/>
              <a:buChar char="■"/>
              <a:defRPr sz="2400">
                <a:solidFill>
                  <a:srgbClr val="0070C0"/>
                </a:solidFill>
              </a:defRPr>
            </a:lvl1pPr>
            <a:lvl2pPr latinLnBrk="0">
              <a:lnSpc>
                <a:spcPct val="150000"/>
              </a:lnSpc>
              <a:defRPr sz="2000">
                <a:solidFill>
                  <a:srgbClr val="0070C0"/>
                </a:solidFill>
              </a:defRPr>
            </a:lvl2pPr>
            <a:lvl3pPr latinLnBrk="0">
              <a:lnSpc>
                <a:spcPct val="150000"/>
              </a:lnSpc>
              <a:defRPr sz="1800">
                <a:solidFill>
                  <a:srgbClr val="0070C0"/>
                </a:solidFill>
              </a:defRPr>
            </a:lvl3pPr>
            <a:lvl4pPr latinLnBrk="0">
              <a:lnSpc>
                <a:spcPct val="150000"/>
              </a:lnSpc>
              <a:defRPr sz="1600">
                <a:solidFill>
                  <a:srgbClr val="0070C0"/>
                </a:solidFill>
              </a:defRPr>
            </a:lvl4pPr>
            <a:lvl5pPr latinLnBrk="0">
              <a:lnSpc>
                <a:spcPct val="150000"/>
              </a:lnSpc>
              <a:defRPr sz="1600">
                <a:solidFill>
                  <a:srgbClr val="0070C0"/>
                </a:solidFill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280D-6A07-4892-BC21-15CC5976EFA2}" type="datetime1">
              <a:rPr lang="ko-KR" altLang="en-US" smtClean="0"/>
              <a:pPr/>
              <a:t>2016-11-23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7420-CF02-4559-8D30-0B10C66C1A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0" y="1071546"/>
            <a:ext cx="9144000" cy="1588"/>
          </a:xfrm>
          <a:prstGeom prst="line">
            <a:avLst/>
          </a:prstGeom>
          <a:ln w="101600" cmpd="thickThin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contrast="40000"/>
          </a:blip>
          <a:stretch>
            <a:fillRect/>
          </a:stretch>
        </p:blipFill>
        <p:spPr bwMode="auto">
          <a:xfrm>
            <a:off x="7033384" y="1"/>
            <a:ext cx="2110615" cy="260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5566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7EED-677D-43FD-A56F-7A3972E8A2DB}" type="datetime1">
              <a:rPr lang="ko-KR" altLang="en-US" smtClean="0"/>
              <a:pPr/>
              <a:t>2016-11-23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7420-CF02-4559-8D30-0B10C66C1A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64543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4211A-FA9F-42EF-8956-AB76877E9694}" type="datetime1">
              <a:rPr lang="ko-KR" altLang="en-US" smtClean="0"/>
              <a:pPr/>
              <a:t>2016-11-23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7420-CF02-4559-8D30-0B10C66C1A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0" y="1071546"/>
            <a:ext cx="9144000" cy="1588"/>
          </a:xfrm>
          <a:prstGeom prst="line">
            <a:avLst/>
          </a:prstGeom>
          <a:ln w="101600" cmpd="thickThin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48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1278-6A8F-4195-806D-595E4B66D5C6}" type="datetime1">
              <a:rPr lang="ko-KR" altLang="en-US" smtClean="0"/>
              <a:pPr/>
              <a:t>2016-11-23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7420-CF02-4559-8D30-0B10C66C1A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10" name="직선 연결선 9"/>
          <p:cNvCxnSpPr/>
          <p:nvPr userDrawn="1"/>
        </p:nvCxnSpPr>
        <p:spPr>
          <a:xfrm>
            <a:off x="0" y="1071546"/>
            <a:ext cx="9144000" cy="1588"/>
          </a:xfrm>
          <a:prstGeom prst="line">
            <a:avLst/>
          </a:prstGeom>
          <a:ln w="101600" cmpd="thickThin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0622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5C44A-B31B-4034-B1FF-CD704B3F3B9F}" type="datetime1">
              <a:rPr lang="ko-KR" altLang="en-US" smtClean="0"/>
              <a:pPr/>
              <a:t>2016-11-23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7420-CF02-4559-8D30-0B10C66C1A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0" y="1071546"/>
            <a:ext cx="9144000" cy="1588"/>
          </a:xfrm>
          <a:prstGeom prst="line">
            <a:avLst/>
          </a:prstGeom>
          <a:ln w="101600" cmpd="thickThin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049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F3E68-687A-4ACA-BF2A-6F90695E6394}" type="datetime1">
              <a:rPr lang="ko-KR" altLang="en-US" smtClean="0"/>
              <a:pPr/>
              <a:t>2016-11-23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7420-CF02-4559-8D30-0B10C66C1A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0249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2D689-1931-4D7D-A847-6187367E3927}" type="datetime1">
              <a:rPr lang="ko-KR" altLang="en-US" smtClean="0"/>
              <a:pPr/>
              <a:t>2016-11-23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7420-CF02-4559-8D30-0B10C66C1A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626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C0C02-1854-4B4E-AEBC-882B33E0D730}" type="datetime1">
              <a:rPr lang="ko-KR" altLang="en-US" smtClean="0"/>
              <a:pPr/>
              <a:t>2016-11-23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7420-CF02-4559-8D30-0B10C66C1A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6222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8229600" cy="4911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59829-1506-4008-9C10-9CC28A6464B6}" type="datetime1">
              <a:rPr lang="ko-KR" altLang="en-US" smtClean="0"/>
              <a:pPr/>
              <a:t>2016-11-23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D7420-CF02-4559-8D30-0B10C66C1AF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608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spcBef>
          <a:spcPct val="0"/>
        </a:spcBef>
        <a:buNone/>
        <a:defRPr sz="3200" b="1" kern="1200">
          <a:solidFill>
            <a:srgbClr val="0070C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휴먼둥근헤드라인" pitchFamily="18" charset="-127"/>
          <a:ea typeface="휴먼둥근헤드라인" pitchFamily="18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70C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70C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70C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70C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www.google.co.jp/url?sa=i&amp;rct=j&amp;q=&amp;esrc=s&amp;source=images&amp;cd=&amp;cad=rja&amp;uact=8&amp;ved=0ahUKEwjilp3dh7_QAhVFrJQKHQbkD24QjRwIBw&amp;url=http%3A%2F%2Fwww.yesemk.com%2Fkor%2Fbusiness%2Fenergy_h2_station.html&amp;bvm=bv.139782543,d.dGo&amp;psig=AFQjCNEOQ7xlp52VJ4npkIoDzn9faWWqpw&amp;ust=1479996706760388" TargetMode="External"/><Relationship Id="rId7" Type="http://schemas.openxmlformats.org/officeDocument/2006/relationships/hyperlink" Target="http://www.google.co.jp/url?sa=i&amp;rct=j&amp;q=&amp;esrc=s&amp;source=images&amp;cd=&amp;cad=rja&amp;uact=8&amp;ved=0ahUKEwi3tbyviL_QAhVJE5QKHdx5DmsQjRwIBw&amp;url=http%3A%2F%2Fwww.koreaittimes.com%2Fimage%2Fsmart-meter&amp;bvm=bv.139782543,d.dGo&amp;psig=AFQjCNEM6wklInf3lR1uYRt9B4b3Pkrk_g&amp;ust=147999691057294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hyperlink" Target="http://www.google.co.jp/url?sa=i&amp;rct=j&amp;q=&amp;esrc=s&amp;source=images&amp;cd=&amp;cad=rja&amp;uact=8&amp;ved=0ahUKEwjR1NX1h7_QAhUBRZQKHaYWAvQQjRwIBw&amp;url=http%3A%2F%2Fkoreabizwire.com%2F1700-electric-vehicle-charging-stations-to-be-established-in-jeju%2F30307&amp;bvm=bv.139782543,d.dGo&amp;psig=AFQjCNG5PLrjCRzOiiEhmgrR8O3JBuipfw&amp;ust=1479996784552436" TargetMode="Externa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baesh1219@korea.kr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685800" y="1428736"/>
            <a:ext cx="7772400" cy="147002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altLang="ko-KR" sz="4400" dirty="0" smtClean="0">
                <a:latin typeface="+mj-ea"/>
                <a:ea typeface="+mj-ea"/>
              </a:rPr>
              <a:t>Economy report</a:t>
            </a:r>
            <a:endParaRPr lang="ko-KR" altLang="en-US" sz="4400" dirty="0" smtClean="0"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000232" y="4864254"/>
            <a:ext cx="5184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 smtClean="0"/>
              <a:t>Metrology &amp; Measurement Division</a:t>
            </a:r>
            <a:endParaRPr lang="ko-KR" altLang="en-US" sz="2000" b="1" dirty="0" smtClean="0"/>
          </a:p>
        </p:txBody>
      </p:sp>
      <p:sp>
        <p:nvSpPr>
          <p:cNvPr id="7" name="부제목 6"/>
          <p:cNvSpPr>
            <a:spLocks noGrp="1"/>
          </p:cNvSpPr>
          <p:nvPr>
            <p:ph type="subTitle" idx="1"/>
          </p:nvPr>
        </p:nvSpPr>
        <p:spPr>
          <a:xfrm>
            <a:off x="1371600" y="3500438"/>
            <a:ext cx="6400800" cy="1752600"/>
          </a:xfrm>
        </p:spPr>
        <p:txBody>
          <a:bodyPr>
            <a:normAutofit/>
          </a:bodyPr>
          <a:lstStyle/>
          <a:p>
            <a:pPr lvl="0"/>
            <a:r>
              <a:rPr lang="en-US" altLang="ko-KR" sz="2000" dirty="0" smtClean="0"/>
              <a:t>The 23</a:t>
            </a:r>
            <a:r>
              <a:rPr lang="en-US" altLang="ko-KR" sz="2000" baseline="30000" dirty="0" smtClean="0"/>
              <a:t>th</a:t>
            </a:r>
            <a:r>
              <a:rPr lang="en-US" altLang="ko-KR" sz="2000" dirty="0" smtClean="0"/>
              <a:t> Asia Pacific Legal Metrology Forum </a:t>
            </a:r>
          </a:p>
          <a:p>
            <a:pPr lvl="0"/>
            <a:r>
              <a:rPr lang="en-US" sz="2000" dirty="0" smtClean="0"/>
              <a:t>Nov. 23 ~ 25, 2016</a:t>
            </a:r>
            <a:endParaRPr lang="ko-KR" altLang="en-US" sz="2000" dirty="0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393378"/>
            <a:ext cx="5544616" cy="82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/>
          <p:cNvSpPr/>
          <p:nvPr/>
        </p:nvSpPr>
        <p:spPr>
          <a:xfrm>
            <a:off x="395536" y="1196752"/>
            <a:ext cx="8424936" cy="4464496"/>
          </a:xfrm>
          <a:prstGeom prst="roundRect">
            <a:avLst>
              <a:gd name="adj" fmla="val 737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D7420-CF02-4559-8D30-0B10C66C1AF7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83568" y="526301"/>
            <a:ext cx="280831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3200" b="1" dirty="0" smtClean="0">
                <a:solidFill>
                  <a:srgbClr val="0070C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휴먼둥근헤드라인" pitchFamily="18" charset="-127"/>
                <a:ea typeface="휴먼둥근헤드라인" pitchFamily="18" charset="-127"/>
                <a:cs typeface="+mj-cs"/>
              </a:rPr>
              <a:t>CONTENTS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1628800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>
              <a:lnSpc>
                <a:spcPct val="300000"/>
              </a:lnSpc>
              <a:buFont typeface="Wingdings" pitchFamily="2" charset="2"/>
              <a:buChar char="v"/>
            </a:pPr>
            <a:r>
              <a:rPr lang="en-US" altLang="ko-K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  <a:cs typeface="+mj-cs"/>
              </a:rPr>
              <a:t>Section 1 – Organization &amp; Structure</a:t>
            </a:r>
          </a:p>
          <a:p>
            <a:pPr marL="533400" indent="-533400">
              <a:lnSpc>
                <a:spcPct val="300000"/>
              </a:lnSpc>
              <a:buFont typeface="Wingdings" pitchFamily="2" charset="2"/>
              <a:buChar char="v"/>
            </a:pPr>
            <a:r>
              <a:rPr lang="en-US" altLang="ko-K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Section 2 – Key activities</a:t>
            </a:r>
          </a:p>
          <a:p>
            <a:pPr marL="533400" indent="-533400">
              <a:lnSpc>
                <a:spcPct val="300000"/>
              </a:lnSpc>
              <a:buFont typeface="Wingdings" pitchFamily="2" charset="2"/>
              <a:buChar char="v"/>
            </a:pPr>
            <a:r>
              <a:rPr lang="en-US" altLang="ko-K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Section 3 – Future </a:t>
            </a:r>
            <a:r>
              <a:rPr lang="en-US" altLang="ko-K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focus</a:t>
            </a:r>
            <a:endParaRPr lang="en-US" altLang="ko-KR" sz="2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96532E-6 L -2.5E-6 0.1160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모서리가 둥근 직사각형 17"/>
          <p:cNvSpPr/>
          <p:nvPr/>
        </p:nvSpPr>
        <p:spPr>
          <a:xfrm>
            <a:off x="247191" y="1916832"/>
            <a:ext cx="2659555" cy="223224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MSIP</a:t>
            </a:r>
          </a:p>
          <a:p>
            <a:pPr algn="ctr"/>
            <a:endParaRPr lang="en-US" altLang="ko-KR" sz="2400" dirty="0"/>
          </a:p>
          <a:p>
            <a:pPr algn="ctr"/>
            <a:endParaRPr lang="en-US" altLang="ko-KR" sz="2400" dirty="0" smtClean="0"/>
          </a:p>
          <a:p>
            <a:pPr algn="ctr"/>
            <a:endParaRPr lang="ko-KR" altLang="en-US" sz="2400" dirty="0"/>
          </a:p>
        </p:txBody>
      </p:sp>
      <p:sp>
        <p:nvSpPr>
          <p:cNvPr id="4" name="모서리가 둥근 직사각형 3"/>
          <p:cNvSpPr/>
          <p:nvPr/>
        </p:nvSpPr>
        <p:spPr>
          <a:xfrm>
            <a:off x="2942750" y="1916832"/>
            <a:ext cx="2659555" cy="22322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MOTIE</a:t>
            </a:r>
          </a:p>
          <a:p>
            <a:pPr algn="ctr"/>
            <a:endParaRPr lang="en-US" altLang="ko-KR" sz="2400" dirty="0"/>
          </a:p>
          <a:p>
            <a:pPr algn="ctr"/>
            <a:endParaRPr lang="en-US" altLang="ko-KR" sz="2400" dirty="0" smtClean="0"/>
          </a:p>
          <a:p>
            <a:pPr algn="ctr"/>
            <a:endParaRPr lang="ko-KR" altLang="en-US" sz="2400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Section </a:t>
            </a:r>
            <a:r>
              <a:rPr lang="en-US" altLang="ko-KR" dirty="0" smtClean="0"/>
              <a:t>1 – </a:t>
            </a:r>
            <a:r>
              <a:rPr lang="en-US" altLang="ko-KR" sz="2000" dirty="0" smtClean="0">
                <a:effectLst/>
              </a:rPr>
              <a:t>Organization and Structure</a:t>
            </a:r>
            <a:endParaRPr lang="ko-KR" altLang="en-US" dirty="0">
              <a:effectLst/>
            </a:endParaRPr>
          </a:p>
        </p:txBody>
      </p:sp>
      <p:sp>
        <p:nvSpPr>
          <p:cNvPr id="54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702410"/>
          </a:xfrm>
        </p:spPr>
        <p:txBody>
          <a:bodyPr>
            <a:noAutofit/>
          </a:bodyPr>
          <a:lstStyle/>
          <a:p>
            <a:r>
              <a:rPr lang="en-US" altLang="ko-KR" sz="2000" dirty="0" smtClean="0"/>
              <a:t>Organization and Structure for metrology in Republic of Korea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3158774" y="2996952"/>
            <a:ext cx="2232248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KATS</a:t>
            </a:r>
          </a:p>
          <a:p>
            <a:pPr algn="ctr"/>
            <a:r>
              <a:rPr lang="en-US" altLang="ko-KR" sz="1200" dirty="0" smtClean="0"/>
              <a:t>(Legal metrology)</a:t>
            </a:r>
            <a:endParaRPr lang="ko-KR" altLang="en-US" sz="1200"/>
          </a:p>
        </p:txBody>
      </p:sp>
      <p:sp>
        <p:nvSpPr>
          <p:cNvPr id="55" name="모서리가 둥근 직사각형 54"/>
          <p:cNvSpPr/>
          <p:nvPr/>
        </p:nvSpPr>
        <p:spPr>
          <a:xfrm>
            <a:off x="1790622" y="4653136"/>
            <a:ext cx="2232248" cy="7920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KTC</a:t>
            </a:r>
          </a:p>
          <a:p>
            <a:pPr algn="ctr"/>
            <a:r>
              <a:rPr lang="en-US" altLang="ko-KR" sz="1200" dirty="0" smtClean="0"/>
              <a:t>(Type approval, Verification)</a:t>
            </a:r>
            <a:endParaRPr lang="ko-KR" altLang="en-US" sz="1200" dirty="0"/>
          </a:p>
        </p:txBody>
      </p:sp>
      <p:sp>
        <p:nvSpPr>
          <p:cNvPr id="56" name="모서리가 둥근 직사각형 55"/>
          <p:cNvSpPr/>
          <p:nvPr/>
        </p:nvSpPr>
        <p:spPr>
          <a:xfrm>
            <a:off x="4486181" y="4653136"/>
            <a:ext cx="2232248" cy="7920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KASTO</a:t>
            </a:r>
          </a:p>
          <a:p>
            <a:pPr algn="ctr"/>
            <a:r>
              <a:rPr lang="en-US" altLang="ko-KR" sz="1200" dirty="0" smtClean="0"/>
              <a:t>(Education, Advertising)</a:t>
            </a:r>
            <a:endParaRPr lang="ko-KR" altLang="en-US" sz="1200"/>
          </a:p>
        </p:txBody>
      </p:sp>
      <p:sp>
        <p:nvSpPr>
          <p:cNvPr id="57" name="모서리가 둥근 직사각형 56"/>
          <p:cNvSpPr/>
          <p:nvPr/>
        </p:nvSpPr>
        <p:spPr>
          <a:xfrm>
            <a:off x="494478" y="2996952"/>
            <a:ext cx="2232248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KRISS</a:t>
            </a:r>
          </a:p>
          <a:p>
            <a:pPr algn="ctr"/>
            <a:r>
              <a:rPr lang="en-US" altLang="ko-KR" sz="1200" dirty="0" smtClean="0"/>
              <a:t>(Scientific metrology</a:t>
            </a:r>
          </a:p>
          <a:p>
            <a:pPr algn="ctr"/>
            <a:r>
              <a:rPr lang="en-US" altLang="ko-KR" sz="1200" dirty="0" smtClean="0"/>
              <a:t>NMI of Rep. of Korea)</a:t>
            </a:r>
            <a:endParaRPr lang="ko-KR" altLang="en-US" sz="1200" dirty="0"/>
          </a:p>
        </p:txBody>
      </p:sp>
      <p:cxnSp>
        <p:nvCxnSpPr>
          <p:cNvPr id="59" name="꺾인 연결선 58"/>
          <p:cNvCxnSpPr>
            <a:stCxn id="10" idx="2"/>
            <a:endCxn id="55" idx="0"/>
          </p:cNvCxnSpPr>
          <p:nvPr/>
        </p:nvCxnSpPr>
        <p:spPr>
          <a:xfrm rot="5400000">
            <a:off x="3194778" y="3573016"/>
            <a:ext cx="792088" cy="1368152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꺾인 연결선 60"/>
          <p:cNvCxnSpPr>
            <a:stCxn id="10" idx="2"/>
            <a:endCxn id="56" idx="0"/>
          </p:cNvCxnSpPr>
          <p:nvPr/>
        </p:nvCxnSpPr>
        <p:spPr>
          <a:xfrm rot="16200000" flipH="1">
            <a:off x="4542557" y="3593388"/>
            <a:ext cx="792088" cy="1327407"/>
          </a:xfrm>
          <a:prstGeom prst="bentConnector3">
            <a:avLst>
              <a:gd name="adj1" fmla="val 50000"/>
            </a:avLst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/>
          <p:cNvCxnSpPr/>
          <p:nvPr/>
        </p:nvCxnSpPr>
        <p:spPr>
          <a:xfrm>
            <a:off x="2726726" y="3284984"/>
            <a:ext cx="43204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/>
          <p:cNvCxnSpPr/>
          <p:nvPr/>
        </p:nvCxnSpPr>
        <p:spPr>
          <a:xfrm flipH="1">
            <a:off x="2690722" y="3573016"/>
            <a:ext cx="43204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모서리가 둥근 직사각형 70"/>
          <p:cNvSpPr/>
          <p:nvPr/>
        </p:nvSpPr>
        <p:spPr>
          <a:xfrm>
            <a:off x="6660386" y="3573016"/>
            <a:ext cx="2232248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err="1" smtClean="0"/>
              <a:t>MoE</a:t>
            </a:r>
            <a:endParaRPr lang="en-US" altLang="ko-KR" sz="2400" dirty="0" smtClean="0"/>
          </a:p>
          <a:p>
            <a:pPr algn="ctr"/>
            <a:r>
              <a:rPr lang="en-US" altLang="ko-KR" sz="1200" dirty="0" smtClean="0"/>
              <a:t>(Electric vehicle chargers)</a:t>
            </a:r>
            <a:endParaRPr lang="ko-KR" altLang="en-US" sz="1200"/>
          </a:p>
        </p:txBody>
      </p:sp>
      <p:sp>
        <p:nvSpPr>
          <p:cNvPr id="72" name="모서리가 둥근 직사각형 71"/>
          <p:cNvSpPr/>
          <p:nvPr/>
        </p:nvSpPr>
        <p:spPr>
          <a:xfrm>
            <a:off x="6660386" y="2348880"/>
            <a:ext cx="2232248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/>
              <a:t>MFDS</a:t>
            </a:r>
          </a:p>
          <a:p>
            <a:pPr algn="ctr"/>
            <a:r>
              <a:rPr lang="en-US" altLang="ko-KR" sz="1200" dirty="0" smtClean="0"/>
              <a:t>(Medical Devices)</a:t>
            </a:r>
            <a:endParaRPr lang="ko-KR" altLang="en-US" sz="1200"/>
          </a:p>
        </p:txBody>
      </p:sp>
      <p:cxnSp>
        <p:nvCxnSpPr>
          <p:cNvPr id="73" name="꺾인 연결선 72"/>
          <p:cNvCxnSpPr>
            <a:stCxn id="10" idx="3"/>
            <a:endCxn id="72" idx="1"/>
          </p:cNvCxnSpPr>
          <p:nvPr/>
        </p:nvCxnSpPr>
        <p:spPr>
          <a:xfrm flipV="1">
            <a:off x="5391022" y="2780928"/>
            <a:ext cx="1269364" cy="648072"/>
          </a:xfrm>
          <a:prstGeom prst="bentConnector3">
            <a:avLst>
              <a:gd name="adj1" fmla="val 50000"/>
            </a:avLst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꺾인 연결선 75"/>
          <p:cNvCxnSpPr>
            <a:stCxn id="10" idx="3"/>
            <a:endCxn id="71" idx="1"/>
          </p:cNvCxnSpPr>
          <p:nvPr/>
        </p:nvCxnSpPr>
        <p:spPr>
          <a:xfrm>
            <a:off x="5391022" y="3429000"/>
            <a:ext cx="1269364" cy="576064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0" y="5662995"/>
            <a:ext cx="56723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i="1" dirty="0" smtClean="0"/>
              <a:t>MSIP : Ministry of Science, ICT and Future Planning </a:t>
            </a:r>
          </a:p>
          <a:p>
            <a:r>
              <a:rPr lang="en-US" altLang="ko-KR" i="1" dirty="0"/>
              <a:t>MOTIE : Ministry of Trade, Industry and Energy</a:t>
            </a:r>
          </a:p>
          <a:p>
            <a:r>
              <a:rPr lang="en-US" altLang="ko-KR" i="1" dirty="0" smtClean="0"/>
              <a:t>MFDS : Ministry of Food and Drug Safety</a:t>
            </a:r>
          </a:p>
          <a:p>
            <a:r>
              <a:rPr lang="en-US" altLang="ko-KR" i="1" dirty="0" err="1" smtClean="0"/>
              <a:t>MoE</a:t>
            </a:r>
            <a:r>
              <a:rPr lang="en-US" altLang="ko-KR" i="1" dirty="0" smtClean="0"/>
              <a:t> : Ministry of Environment</a:t>
            </a:r>
            <a:endParaRPr lang="ko-KR" altLang="en-US" i="1" dirty="0"/>
          </a:p>
        </p:txBody>
      </p:sp>
    </p:spTree>
    <p:extLst>
      <p:ext uri="{BB962C8B-B14F-4D97-AF65-F5344CB8AC3E}">
        <p14:creationId xmlns:p14="http://schemas.microsoft.com/office/powerpoint/2010/main" val="1658896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Section </a:t>
            </a:r>
            <a:r>
              <a:rPr lang="en-US" altLang="ko-KR" dirty="0" smtClean="0"/>
              <a:t>1</a:t>
            </a:r>
            <a:r>
              <a:rPr lang="en-US" altLang="ko-KR" dirty="0"/>
              <a:t> – </a:t>
            </a:r>
            <a:r>
              <a:rPr lang="en-US" altLang="ko-KR" sz="2000" dirty="0">
                <a:effectLst/>
              </a:rPr>
              <a:t>Organization and Structure</a:t>
            </a:r>
            <a:endParaRPr lang="ko-KR" altLang="en-US" dirty="0"/>
          </a:p>
        </p:txBody>
      </p:sp>
      <p:sp>
        <p:nvSpPr>
          <p:cNvPr id="54" name="내용 개체 틀 2"/>
          <p:cNvSpPr>
            <a:spLocks noGrp="1"/>
          </p:cNvSpPr>
          <p:nvPr>
            <p:ph idx="1"/>
          </p:nvPr>
        </p:nvSpPr>
        <p:spPr>
          <a:xfrm>
            <a:off x="457200" y="1214422"/>
            <a:ext cx="8579296" cy="5310921"/>
          </a:xfrm>
        </p:spPr>
        <p:txBody>
          <a:bodyPr>
            <a:noAutofit/>
          </a:bodyPr>
          <a:lstStyle/>
          <a:p>
            <a:r>
              <a:rPr lang="en-US" altLang="ko-KR" sz="2000" dirty="0" smtClean="0"/>
              <a:t>Legislative Frameworks</a:t>
            </a:r>
          </a:p>
          <a:p>
            <a:pPr lvl="1"/>
            <a:r>
              <a:rPr lang="en-US" altLang="ko-KR" sz="1800" dirty="0" smtClean="0"/>
              <a:t>Measures Act 2015</a:t>
            </a:r>
            <a:endParaRPr lang="en-US" altLang="ko-KR" sz="1800" dirty="0"/>
          </a:p>
          <a:p>
            <a:pPr lvl="1"/>
            <a:r>
              <a:rPr lang="en-US" altLang="ko-KR" sz="1800" dirty="0" smtClean="0"/>
              <a:t>Enforcement decree / Enforcement rule .2015</a:t>
            </a:r>
          </a:p>
          <a:p>
            <a:pPr lvl="1"/>
            <a:r>
              <a:rPr lang="en-US" altLang="ko-KR" sz="1800" dirty="0" smtClean="0"/>
              <a:t> 12 Measuring instruments</a:t>
            </a:r>
            <a:endParaRPr lang="en-US" altLang="ko-KR" sz="1800" dirty="0"/>
          </a:p>
          <a:p>
            <a:pPr marL="457200" lvl="1" indent="0">
              <a:buNone/>
            </a:pPr>
            <a:endParaRPr lang="en-US" altLang="ko-KR" sz="1800" dirty="0"/>
          </a:p>
          <a:p>
            <a:r>
              <a:rPr lang="en-US" altLang="ko-KR" sz="2000" dirty="0" smtClean="0"/>
              <a:t>International arrangements and engagement</a:t>
            </a:r>
          </a:p>
          <a:p>
            <a:pPr lvl="1"/>
            <a:r>
              <a:rPr lang="en-US" altLang="ko-KR" sz="1800" dirty="0" smtClean="0"/>
              <a:t>MoU signed in the filed of Legal Metrology with China (‘16.03)</a:t>
            </a:r>
          </a:p>
          <a:p>
            <a:pPr lvl="1"/>
            <a:r>
              <a:rPr lang="en-US" altLang="ko-KR" sz="1800" dirty="0"/>
              <a:t>Annual Korea-Japan cooperation committee for Legal Metrology (‘16.09)</a:t>
            </a:r>
          </a:p>
          <a:p>
            <a:pPr lvl="1"/>
            <a:r>
              <a:rPr lang="en-US" altLang="ko-KR" sz="1800" dirty="0" smtClean="0"/>
              <a:t>Participation in seminar and forum in China (’16.05, ‘16.08)</a:t>
            </a:r>
            <a:endParaRPr lang="en-US" altLang="ko-KR" sz="1800" dirty="0"/>
          </a:p>
          <a:p>
            <a:pPr marL="0" indent="0">
              <a:buNone/>
            </a:pPr>
            <a:endParaRPr lang="en-US" altLang="ko-KR" sz="2000" dirty="0" smtClean="0"/>
          </a:p>
        </p:txBody>
      </p:sp>
    </p:spTree>
    <p:extLst>
      <p:ext uri="{BB962C8B-B14F-4D97-AF65-F5344CB8AC3E}">
        <p14:creationId xmlns:p14="http://schemas.microsoft.com/office/powerpoint/2010/main" val="14883585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Section </a:t>
            </a:r>
            <a:r>
              <a:rPr lang="en-US" altLang="ko-KR" dirty="0" smtClean="0"/>
              <a:t>2</a:t>
            </a:r>
            <a:r>
              <a:rPr lang="en-US" altLang="ko-KR" dirty="0"/>
              <a:t> – </a:t>
            </a:r>
            <a:r>
              <a:rPr lang="en-US" altLang="ko-KR" sz="2000" dirty="0" smtClean="0">
                <a:effectLst/>
              </a:rPr>
              <a:t>Key activities</a:t>
            </a:r>
            <a:endParaRPr lang="ko-KR" altLang="en-US" dirty="0"/>
          </a:p>
        </p:txBody>
      </p:sp>
      <p:sp>
        <p:nvSpPr>
          <p:cNvPr id="54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8579296" cy="1049606"/>
          </a:xfrm>
        </p:spPr>
        <p:txBody>
          <a:bodyPr>
            <a:noAutofit/>
          </a:bodyPr>
          <a:lstStyle/>
          <a:p>
            <a:r>
              <a:rPr lang="en-US" altLang="ko-KR" sz="2000" dirty="0" smtClean="0"/>
              <a:t>Working with industry</a:t>
            </a:r>
          </a:p>
          <a:p>
            <a:pPr lvl="1"/>
            <a:r>
              <a:rPr lang="en-US" altLang="ko-KR" sz="1800" dirty="0" smtClean="0"/>
              <a:t>EV charger </a:t>
            </a:r>
            <a:r>
              <a:rPr lang="en-US" altLang="ko-KR" sz="1800" dirty="0" smtClean="0"/>
              <a:t>will be one of legal measuring instrument in early 2017</a:t>
            </a:r>
            <a:endParaRPr lang="en-US" altLang="ko-KR" sz="1800" dirty="0" smtClean="0"/>
          </a:p>
          <a:p>
            <a:pPr lvl="1"/>
            <a:r>
              <a:rPr lang="en-US" altLang="ko-KR" sz="1800" dirty="0" smtClean="0"/>
              <a:t>New technical requirements</a:t>
            </a:r>
          </a:p>
          <a:p>
            <a:pPr marL="457200" lvl="1" indent="0">
              <a:buNone/>
            </a:pPr>
            <a:r>
              <a:rPr lang="en-US" altLang="ko-KR" sz="1800" dirty="0"/>
              <a:t> </a:t>
            </a:r>
            <a:r>
              <a:rPr lang="en-US" altLang="ko-KR" sz="1800" dirty="0" smtClean="0"/>
              <a:t>  for type approval &amp; verification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23" y="3383189"/>
            <a:ext cx="698181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모서리가 둥근 직사각형 4"/>
          <p:cNvSpPr/>
          <p:nvPr/>
        </p:nvSpPr>
        <p:spPr>
          <a:xfrm>
            <a:off x="953159" y="4746694"/>
            <a:ext cx="426666" cy="586519"/>
          </a:xfrm>
          <a:prstGeom prst="round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en-US"/>
          </a:p>
        </p:txBody>
      </p:sp>
      <p:pic>
        <p:nvPicPr>
          <p:cNvPr id="6" name="Picture 9" descr="http://image.kukinews.com/online_image/2009/0329/20090329_seob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0" t="3055" r="4961" b="5310"/>
          <a:stretch>
            <a:fillRect/>
          </a:stretch>
        </p:blipFill>
        <p:spPr bwMode="auto">
          <a:xfrm>
            <a:off x="1024596" y="4819719"/>
            <a:ext cx="319705" cy="457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19" descr="계량기부착.jpg"/>
          <p:cNvPicPr>
            <a:picLocks noChangeAspect="1"/>
          </p:cNvPicPr>
          <p:nvPr/>
        </p:nvPicPr>
        <p:blipFill>
          <a:blip r:embed="rId5"/>
          <a:srcRect l="8829" t="2299" b="3206"/>
          <a:stretch>
            <a:fillRect/>
          </a:stretch>
        </p:blipFill>
        <p:spPr bwMode="auto">
          <a:xfrm>
            <a:off x="1941936" y="3659991"/>
            <a:ext cx="1600286" cy="2173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그룹 117"/>
          <p:cNvGrpSpPr/>
          <p:nvPr/>
        </p:nvGrpSpPr>
        <p:grpSpPr>
          <a:xfrm rot="16200000">
            <a:off x="949183" y="4843378"/>
            <a:ext cx="1374217" cy="453852"/>
            <a:chOff x="3522933" y="2998606"/>
            <a:chExt cx="3416900" cy="770347"/>
          </a:xfrm>
        </p:grpSpPr>
        <p:pic>
          <p:nvPicPr>
            <p:cNvPr id="10" name="Picture 5" descr="E:\PNG\화살표\화살살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2933" y="2998606"/>
              <a:ext cx="3416900" cy="77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5" descr="E:\PNG\화살표\화살살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2933" y="2998606"/>
              <a:ext cx="3416900" cy="77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5" descr="E:\PNG\화살표\화살살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3522933" y="2998606"/>
              <a:ext cx="3416900" cy="770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Picture 9" descr="http://image.kukinews.com/online_image/2009/0329/20090329_seob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0" t="3055" r="4961" b="5310"/>
          <a:stretch>
            <a:fillRect/>
          </a:stretch>
        </p:blipFill>
        <p:spPr bwMode="auto">
          <a:xfrm>
            <a:off x="5273434" y="2494013"/>
            <a:ext cx="100505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28"/>
          <p:cNvSpPr txBox="1">
            <a:spLocks noChangeArrowheads="1"/>
          </p:cNvSpPr>
          <p:nvPr/>
        </p:nvSpPr>
        <p:spPr bwMode="auto">
          <a:xfrm>
            <a:off x="5206204" y="3913237"/>
            <a:ext cx="104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sz="1400" b="1" dirty="0">
                <a:solidFill>
                  <a:srgbClr val="002060"/>
                </a:solidFill>
                <a:latin typeface="Arial" panose="020B0604020202020204" pitchFamily="34" charset="0"/>
                <a:ea typeface="휴먼둥근헤드라인" panose="02030504000101010101" pitchFamily="18" charset="-127"/>
                <a:cs typeface="Arial" panose="020B0604020202020204" pitchFamily="34" charset="0"/>
              </a:rPr>
              <a:t>Electricity</a:t>
            </a:r>
          </a:p>
          <a:p>
            <a:pPr algn="ctr" eaLnBrk="1" hangingPunct="1"/>
            <a:r>
              <a:rPr lang="en-US" altLang="ko-KR" sz="1400" b="1" dirty="0">
                <a:solidFill>
                  <a:srgbClr val="002060"/>
                </a:solidFill>
                <a:latin typeface="Arial" panose="020B0604020202020204" pitchFamily="34" charset="0"/>
                <a:ea typeface="휴먼둥근헤드라인" panose="02030504000101010101" pitchFamily="18" charset="-127"/>
                <a:cs typeface="Arial" panose="020B0604020202020204" pitchFamily="34" charset="0"/>
              </a:rPr>
              <a:t>meter</a:t>
            </a:r>
            <a:endParaRPr lang="ko-KR" altLang="en-US" sz="1400" b="1" dirty="0">
              <a:solidFill>
                <a:srgbClr val="002060"/>
              </a:solidFill>
              <a:latin typeface="Arial" panose="020B0604020202020204" pitchFamily="34" charset="0"/>
              <a:ea typeface="휴먼둥근헤드라인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16" name="TextBox 28"/>
          <p:cNvSpPr txBox="1">
            <a:spLocks noChangeArrowheads="1"/>
          </p:cNvSpPr>
          <p:nvPr/>
        </p:nvSpPr>
        <p:spPr bwMode="auto">
          <a:xfrm>
            <a:off x="7283078" y="3824834"/>
            <a:ext cx="1249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sz="1400" b="1" dirty="0">
                <a:solidFill>
                  <a:srgbClr val="002060"/>
                </a:solidFill>
                <a:latin typeface="Arial" panose="020B0604020202020204" pitchFamily="34" charset="0"/>
                <a:ea typeface="휴먼둥근헤드라인" panose="02030504000101010101" pitchFamily="18" charset="-127"/>
                <a:cs typeface="Arial" panose="020B0604020202020204" pitchFamily="34" charset="0"/>
              </a:rPr>
              <a:t>Main board</a:t>
            </a:r>
          </a:p>
          <a:p>
            <a:pPr algn="ctr" eaLnBrk="1" hangingPunct="1"/>
            <a:r>
              <a:rPr lang="en-US" altLang="ko-KR" sz="1400" b="1" dirty="0">
                <a:solidFill>
                  <a:srgbClr val="002060"/>
                </a:solidFill>
                <a:latin typeface="Arial" panose="020B0604020202020204" pitchFamily="34" charset="0"/>
                <a:ea typeface="휴먼둥근헤드라인" panose="02030504000101010101" pitchFamily="18" charset="-127"/>
                <a:cs typeface="Arial" panose="020B0604020202020204" pitchFamily="34" charset="0"/>
              </a:rPr>
              <a:t>(EV charger)</a:t>
            </a:r>
            <a:endParaRPr lang="ko-KR" altLang="en-US" sz="1400" b="1">
              <a:solidFill>
                <a:srgbClr val="002060"/>
              </a:solidFill>
              <a:latin typeface="Arial" panose="020B0604020202020204" pitchFamily="34" charset="0"/>
              <a:ea typeface="휴먼둥근헤드라인" panose="02030504000101010101" pitchFamily="18" charset="-127"/>
              <a:cs typeface="Arial" panose="020B0604020202020204" pitchFamily="34" charset="0"/>
            </a:endParaRPr>
          </a:p>
        </p:txBody>
      </p:sp>
      <p:pic>
        <p:nvPicPr>
          <p:cNvPr id="17" name="Picture 12" descr="https://cdn3.iconfinder.com/data/icons/musthave/128/Add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71" y="2873243"/>
            <a:ext cx="7874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http://www.pcbdesign.org/wp-content/themes/pcb-design/images/blue-circuit-boar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764" y="2596680"/>
            <a:ext cx="805990" cy="1183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47" y="4343754"/>
            <a:ext cx="602056" cy="2359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http://contents.dt.co.kr/images/201412/2014121902100932808003%5b1%5d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18901" y="4909853"/>
            <a:ext cx="1584796" cy="1120585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모서리가 둥근 직사각형 2"/>
          <p:cNvSpPr/>
          <p:nvPr/>
        </p:nvSpPr>
        <p:spPr>
          <a:xfrm>
            <a:off x="4788024" y="2169315"/>
            <a:ext cx="4104456" cy="4593971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8"/>
          <p:cNvSpPr txBox="1">
            <a:spLocks noChangeArrowheads="1"/>
          </p:cNvSpPr>
          <p:nvPr/>
        </p:nvSpPr>
        <p:spPr bwMode="auto">
          <a:xfrm>
            <a:off x="978100" y="6063466"/>
            <a:ext cx="24625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sz="3200" b="1" dirty="0">
                <a:solidFill>
                  <a:srgbClr val="002060"/>
                </a:solidFill>
                <a:latin typeface="Arial" panose="020B0604020202020204" pitchFamily="34" charset="0"/>
                <a:ea typeface="휴먼둥근헤드라인" panose="02030504000101010101" pitchFamily="18" charset="-127"/>
                <a:cs typeface="Arial" panose="020B0604020202020204" pitchFamily="34" charset="0"/>
              </a:rPr>
              <a:t>No problem</a:t>
            </a:r>
            <a:endParaRPr lang="ko-KR" altLang="en-US" sz="3200" b="1" dirty="0">
              <a:solidFill>
                <a:srgbClr val="002060"/>
              </a:solidFill>
              <a:latin typeface="Arial" panose="020B0604020202020204" pitchFamily="34" charset="0"/>
              <a:ea typeface="휴먼둥근헤드라인" panose="02030504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25" name="TextBox 28"/>
          <p:cNvSpPr txBox="1">
            <a:spLocks noChangeArrowheads="1"/>
          </p:cNvSpPr>
          <p:nvPr/>
        </p:nvSpPr>
        <p:spPr bwMode="auto">
          <a:xfrm>
            <a:off x="6364868" y="6063466"/>
            <a:ext cx="22797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 eaLnBrk="1" hangingPunct="1"/>
            <a:r>
              <a:rPr lang="en-US" altLang="ko-KR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휴먼둥근헤드라인" panose="02030504000101010101" pitchFamily="18" charset="-127"/>
                <a:cs typeface="Arial" panose="020B0604020202020204" pitchFamily="34" charset="0"/>
              </a:rPr>
              <a:t>Embedded</a:t>
            </a:r>
            <a:endParaRPr lang="ko-KR" altLang="en-US" sz="3200" b="1" dirty="0">
              <a:solidFill>
                <a:srgbClr val="002060"/>
              </a:solidFill>
              <a:latin typeface="Arial" panose="020B0604020202020204" pitchFamily="34" charset="0"/>
              <a:ea typeface="휴먼둥근헤드라인" panose="0203050400010101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2106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Section </a:t>
            </a:r>
            <a:r>
              <a:rPr lang="en-US" altLang="ko-KR" dirty="0" smtClean="0"/>
              <a:t>2</a:t>
            </a:r>
            <a:r>
              <a:rPr lang="en-US" altLang="ko-KR" dirty="0"/>
              <a:t> – </a:t>
            </a:r>
            <a:r>
              <a:rPr lang="en-US" altLang="ko-KR" sz="2000" dirty="0">
                <a:effectLst/>
              </a:rPr>
              <a:t>Key activities</a:t>
            </a:r>
            <a:endParaRPr lang="ko-KR" altLang="en-US" dirty="0"/>
          </a:p>
        </p:txBody>
      </p:sp>
      <p:sp>
        <p:nvSpPr>
          <p:cNvPr id="54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8579296" cy="1049606"/>
          </a:xfrm>
        </p:spPr>
        <p:txBody>
          <a:bodyPr>
            <a:noAutofit/>
          </a:bodyPr>
          <a:lstStyle/>
          <a:p>
            <a:r>
              <a:rPr lang="en-US" altLang="ko-KR" sz="2000" dirty="0" smtClean="0"/>
              <a:t>Protecting consumers</a:t>
            </a:r>
          </a:p>
          <a:p>
            <a:pPr lvl="1"/>
            <a:r>
              <a:rPr lang="en-US" altLang="ko-KR" sz="1800" dirty="0" smtClean="0"/>
              <a:t>Consumer Watchdog(Monitor)</a:t>
            </a:r>
          </a:p>
          <a:p>
            <a:pPr lvl="1"/>
            <a:r>
              <a:rPr lang="en-US" altLang="ko-KR" sz="1800" dirty="0" smtClean="0"/>
              <a:t>150 Consumer are </a:t>
            </a:r>
            <a:r>
              <a:rPr lang="en-US" altLang="ko-KR" sz="1800" dirty="0" smtClean="0"/>
              <a:t>recruited and training them to check</a:t>
            </a:r>
            <a:endParaRPr lang="en-US" altLang="ko-KR" sz="1800" dirty="0" smtClean="0"/>
          </a:p>
          <a:p>
            <a:pPr lvl="1"/>
            <a:r>
              <a:rPr lang="en-US" altLang="ko-KR" sz="1800" dirty="0" smtClean="0"/>
              <a:t>Re-verification &amp; Regular inspection to NAWI</a:t>
            </a:r>
          </a:p>
          <a:p>
            <a:pPr lvl="1"/>
            <a:r>
              <a:rPr lang="en-US" altLang="ko-KR" sz="1800" dirty="0" smtClean="0"/>
              <a:t>Using </a:t>
            </a:r>
            <a:r>
              <a:rPr lang="en-US" altLang="ko-KR" sz="1800" dirty="0" smtClean="0"/>
              <a:t>SI </a:t>
            </a:r>
            <a:r>
              <a:rPr lang="en-US" altLang="ko-KR" sz="1800" dirty="0" smtClean="0"/>
              <a:t>units (i.e. : Real estate use tradition units)</a:t>
            </a:r>
            <a:endParaRPr lang="en-US" altLang="ko-KR" sz="1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32535"/>
            <a:ext cx="5904656" cy="333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162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Section </a:t>
            </a:r>
            <a:r>
              <a:rPr lang="en-US" altLang="ko-KR" dirty="0" smtClean="0"/>
              <a:t>3</a:t>
            </a:r>
            <a:r>
              <a:rPr lang="en-US" altLang="ko-KR" dirty="0"/>
              <a:t> – </a:t>
            </a:r>
            <a:r>
              <a:rPr lang="en-US" altLang="ko-KR" sz="2000" dirty="0" smtClean="0">
                <a:effectLst/>
              </a:rPr>
              <a:t>Future focus</a:t>
            </a:r>
            <a:endParaRPr lang="ko-KR" altLang="en-US" dirty="0"/>
          </a:p>
        </p:txBody>
      </p:sp>
      <p:sp>
        <p:nvSpPr>
          <p:cNvPr id="54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8579296" cy="1049606"/>
          </a:xfrm>
        </p:spPr>
        <p:txBody>
          <a:bodyPr>
            <a:noAutofit/>
          </a:bodyPr>
          <a:lstStyle/>
          <a:p>
            <a:r>
              <a:rPr lang="en-US" altLang="ko-KR" sz="2000" dirty="0" smtClean="0"/>
              <a:t>Monitoring system of NAWI in use</a:t>
            </a:r>
          </a:p>
          <a:p>
            <a:pPr lvl="1"/>
            <a:r>
              <a:rPr lang="en-US" altLang="ko-KR" sz="1800" dirty="0" smtClean="0"/>
              <a:t>Increase the reliability, easy to track down the history</a:t>
            </a:r>
          </a:p>
          <a:p>
            <a:pPr lvl="1"/>
            <a:r>
              <a:rPr lang="en-US" altLang="ko-KR" sz="1800" dirty="0" smtClean="0"/>
              <a:t>Develop IT based monitoring system</a:t>
            </a:r>
          </a:p>
          <a:p>
            <a:pPr lvl="1"/>
            <a:r>
              <a:rPr lang="en-US" altLang="ko-KR" sz="1800" dirty="0" smtClean="0"/>
              <a:t>IT based (Bar code, QR code, NFC)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2976"/>
            <a:ext cx="7632848" cy="352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6856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Section </a:t>
            </a:r>
            <a:r>
              <a:rPr lang="en-US" altLang="ko-KR" dirty="0" smtClean="0"/>
              <a:t>3</a:t>
            </a:r>
            <a:r>
              <a:rPr lang="en-US" altLang="ko-KR" dirty="0"/>
              <a:t> – </a:t>
            </a:r>
            <a:r>
              <a:rPr lang="en-US" altLang="ko-KR" sz="2000" dirty="0">
                <a:effectLst/>
              </a:rPr>
              <a:t>Future focus</a:t>
            </a:r>
            <a:endParaRPr lang="ko-KR" altLang="en-US" dirty="0"/>
          </a:p>
        </p:txBody>
      </p:sp>
      <p:sp>
        <p:nvSpPr>
          <p:cNvPr id="54" name="내용 개체 틀 2"/>
          <p:cNvSpPr>
            <a:spLocks noGrp="1"/>
          </p:cNvSpPr>
          <p:nvPr>
            <p:ph idx="1"/>
          </p:nvPr>
        </p:nvSpPr>
        <p:spPr>
          <a:xfrm>
            <a:off x="457200" y="1214423"/>
            <a:ext cx="8579296" cy="1049606"/>
          </a:xfrm>
        </p:spPr>
        <p:txBody>
          <a:bodyPr>
            <a:noAutofit/>
          </a:bodyPr>
          <a:lstStyle/>
          <a:p>
            <a:r>
              <a:rPr lang="en-US" altLang="ko-KR" sz="2000" dirty="0" smtClean="0"/>
              <a:t>Emerging issues – challenges and opportunities</a:t>
            </a:r>
          </a:p>
          <a:p>
            <a:pPr lvl="1"/>
            <a:r>
              <a:rPr lang="en-US" altLang="ko-KR" sz="1800" dirty="0" smtClean="0"/>
              <a:t>New &amp; Renewable energy industry (EV or Hydrogen Vehicle)</a:t>
            </a:r>
          </a:p>
          <a:p>
            <a:pPr lvl="1"/>
            <a:r>
              <a:rPr lang="en-US" altLang="ko-KR" sz="1800" dirty="0" smtClean="0"/>
              <a:t>By 2022, smart metering for utility meter will be facilitated</a:t>
            </a:r>
          </a:p>
          <a:p>
            <a:pPr lvl="1"/>
            <a:endParaRPr lang="en-US" altLang="ko-KR" sz="1800" dirty="0" smtClean="0"/>
          </a:p>
        </p:txBody>
      </p:sp>
      <p:pic>
        <p:nvPicPr>
          <p:cNvPr id="1026" name="Picture 2" descr="관련 이미지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9" y="3356992"/>
            <a:ext cx="2999413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v charger in korea에 대한 이미지 검색결과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51682"/>
            <a:ext cx="3096343" cy="259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mart metering in korea에 대한 이미지 검색결과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152" y="3356992"/>
            <a:ext cx="3227848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347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63688" y="2571744"/>
            <a:ext cx="55446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 smtClean="0">
                <a:latin typeface="+mn-ea"/>
              </a:rPr>
              <a:t>Thanks for interest</a:t>
            </a:r>
          </a:p>
          <a:p>
            <a:pPr algn="ctr"/>
            <a:endParaRPr lang="en-US" altLang="ko-KR" sz="2000" b="1" dirty="0" smtClean="0">
              <a:latin typeface="+mn-ea"/>
              <a:hlinkClick r:id="rId2"/>
            </a:endParaRPr>
          </a:p>
          <a:p>
            <a:pPr algn="ctr"/>
            <a:r>
              <a:rPr lang="en-US" altLang="ko-KR" sz="2000" b="1" dirty="0" smtClean="0">
                <a:latin typeface="+mn-ea"/>
                <a:hlinkClick r:id="rId2"/>
              </a:rPr>
              <a:t>ckcho@korea.kr</a:t>
            </a:r>
            <a:endParaRPr lang="en-US" altLang="ko-KR" sz="2000" b="1" dirty="0" smtClean="0">
              <a:latin typeface="+mn-ea"/>
            </a:endParaRPr>
          </a:p>
          <a:p>
            <a:pPr algn="ctr"/>
            <a:r>
              <a:rPr lang="en-US" altLang="ko-KR" sz="2000" b="1" dirty="0" smtClean="0">
                <a:latin typeface="+mn-ea"/>
              </a:rPr>
              <a:t>+82-043-870-5515</a:t>
            </a:r>
            <a:endParaRPr lang="ko-KR" altLang="en-US" sz="2000" b="1" dirty="0">
              <a:latin typeface="+mn-ea"/>
            </a:endParaRPr>
          </a:p>
        </p:txBody>
      </p:sp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725144"/>
            <a:ext cx="5544616" cy="82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6208</TotalTime>
  <Words>349</Words>
  <Application>Microsoft Office PowerPoint</Application>
  <PresentationFormat>화면 슬라이드 쇼(4:3)</PresentationFormat>
  <Paragraphs>78</Paragraphs>
  <Slides>9</Slides>
  <Notes>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Economy report</vt:lpstr>
      <vt:lpstr>PowerPoint 프레젠테이션</vt:lpstr>
      <vt:lpstr>Section 1 – Organization and Structure</vt:lpstr>
      <vt:lpstr>Section 1 – Organization and Structure</vt:lpstr>
      <vt:lpstr>Section 2 – Key activities</vt:lpstr>
      <vt:lpstr>Section 2 – Key activities</vt:lpstr>
      <vt:lpstr>Section 3 – Future focus</vt:lpstr>
      <vt:lpstr>Section 3 – Future focus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Seungho</dc:creator>
  <cp:lastModifiedBy>sbjeong</cp:lastModifiedBy>
  <cp:revision>1712</cp:revision>
  <dcterms:created xsi:type="dcterms:W3CDTF">2013-06-26T01:30:51Z</dcterms:created>
  <dcterms:modified xsi:type="dcterms:W3CDTF">2016-11-23T15:05:59Z</dcterms:modified>
</cp:coreProperties>
</file>