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85" r:id="rId3"/>
    <p:sldId id="289" r:id="rId4"/>
    <p:sldId id="288" r:id="rId5"/>
    <p:sldId id="287" r:id="rId6"/>
    <p:sldId id="286" r:id="rId7"/>
    <p:sldId id="292" r:id="rId8"/>
    <p:sldId id="290" r:id="rId9"/>
    <p:sldId id="293" r:id="rId10"/>
    <p:sldId id="291" r:id="rId11"/>
    <p:sldId id="257" r:id="rId1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56" autoAdjust="0"/>
    <p:restoredTop sz="94676" autoAdjust="0"/>
  </p:normalViewPr>
  <p:slideViewPr>
    <p:cSldViewPr>
      <p:cViewPr varScale="1">
        <p:scale>
          <a:sx n="107" d="100"/>
          <a:sy n="107" d="100"/>
        </p:scale>
        <p:origin x="-113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NZ" dirty="0"/>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8CFDFAF9-A0F1-47B1-B0AE-0F8B71D6B314}" type="datetimeFigureOut">
              <a:rPr lang="en-NZ" smtClean="0"/>
              <a:pPr/>
              <a:t>1/12/2016</a:t>
            </a:fld>
            <a:endParaRPr lang="en-NZ" dirty="0"/>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NZ" dirty="0"/>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NZ" dirty="0"/>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60238C05-BB1E-4F42-8F73-F1C6E3C7CE22}" type="slidenum">
              <a:rPr lang="en-NZ" smtClean="0"/>
              <a:pPr/>
              <a:t>‹#›</a:t>
            </a:fld>
            <a:endParaRPr lang="en-NZ" dirty="0"/>
          </a:p>
        </p:txBody>
      </p:sp>
    </p:spTree>
    <p:extLst>
      <p:ext uri="{BB962C8B-B14F-4D97-AF65-F5344CB8AC3E}">
        <p14:creationId xmlns:p14="http://schemas.microsoft.com/office/powerpoint/2010/main" val="13675269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NZ"/>
          </a:p>
        </p:txBody>
      </p:sp>
      <p:sp>
        <p:nvSpPr>
          <p:cNvPr id="4" name="Date Placeholder 3"/>
          <p:cNvSpPr>
            <a:spLocks noGrp="1"/>
          </p:cNvSpPr>
          <p:nvPr>
            <p:ph type="dt" sz="half" idx="10"/>
          </p:nvPr>
        </p:nvSpPr>
        <p:spPr/>
        <p:txBody>
          <a:bodyPr/>
          <a:lstStyle/>
          <a:p>
            <a:fld id="{14399E46-1927-4FB7-A6A9-C14CD06F5C23}" type="datetimeFigureOut">
              <a:rPr lang="en-NZ" smtClean="0"/>
              <a:pPr/>
              <a:t>1/12/2016</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929387B0-0C5B-4C4E-A7A2-F2EEC8CFA766}" type="slidenum">
              <a:rPr lang="en-NZ" smtClean="0"/>
              <a:pPr/>
              <a:t>‹#›</a:t>
            </a:fld>
            <a:endParaRPr lang="en-NZ" dirty="0"/>
          </a:p>
        </p:txBody>
      </p:sp>
    </p:spTree>
    <p:extLst>
      <p:ext uri="{BB962C8B-B14F-4D97-AF65-F5344CB8AC3E}">
        <p14:creationId xmlns:p14="http://schemas.microsoft.com/office/powerpoint/2010/main" val="3015578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10"/>
          </p:nvPr>
        </p:nvSpPr>
        <p:spPr/>
        <p:txBody>
          <a:bodyPr/>
          <a:lstStyle/>
          <a:p>
            <a:fld id="{14399E46-1927-4FB7-A6A9-C14CD06F5C23}" type="datetimeFigureOut">
              <a:rPr lang="en-NZ" smtClean="0"/>
              <a:pPr/>
              <a:t>1/12/2016</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929387B0-0C5B-4C4E-A7A2-F2EEC8CFA766}" type="slidenum">
              <a:rPr lang="en-NZ" smtClean="0"/>
              <a:pPr/>
              <a:t>‹#›</a:t>
            </a:fld>
            <a:endParaRPr lang="en-NZ" dirty="0"/>
          </a:p>
        </p:txBody>
      </p:sp>
    </p:spTree>
    <p:extLst>
      <p:ext uri="{BB962C8B-B14F-4D97-AF65-F5344CB8AC3E}">
        <p14:creationId xmlns:p14="http://schemas.microsoft.com/office/powerpoint/2010/main" val="2304192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10"/>
          </p:nvPr>
        </p:nvSpPr>
        <p:spPr/>
        <p:txBody>
          <a:bodyPr/>
          <a:lstStyle/>
          <a:p>
            <a:fld id="{14399E46-1927-4FB7-A6A9-C14CD06F5C23}" type="datetimeFigureOut">
              <a:rPr lang="en-NZ" smtClean="0"/>
              <a:pPr/>
              <a:t>1/12/2016</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929387B0-0C5B-4C4E-A7A2-F2EEC8CFA766}" type="slidenum">
              <a:rPr lang="en-NZ" smtClean="0"/>
              <a:pPr/>
              <a:t>‹#›</a:t>
            </a:fld>
            <a:endParaRPr lang="en-NZ" dirty="0"/>
          </a:p>
        </p:txBody>
      </p:sp>
    </p:spTree>
    <p:extLst>
      <p:ext uri="{BB962C8B-B14F-4D97-AF65-F5344CB8AC3E}">
        <p14:creationId xmlns:p14="http://schemas.microsoft.com/office/powerpoint/2010/main" val="1649032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10"/>
          </p:nvPr>
        </p:nvSpPr>
        <p:spPr/>
        <p:txBody>
          <a:bodyPr/>
          <a:lstStyle/>
          <a:p>
            <a:fld id="{14399E46-1927-4FB7-A6A9-C14CD06F5C23}" type="datetimeFigureOut">
              <a:rPr lang="en-NZ" smtClean="0"/>
              <a:pPr/>
              <a:t>1/12/2016</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929387B0-0C5B-4C4E-A7A2-F2EEC8CFA766}" type="slidenum">
              <a:rPr lang="en-NZ" smtClean="0"/>
              <a:pPr/>
              <a:t>‹#›</a:t>
            </a:fld>
            <a:endParaRPr lang="en-NZ" dirty="0"/>
          </a:p>
        </p:txBody>
      </p:sp>
    </p:spTree>
    <p:extLst>
      <p:ext uri="{BB962C8B-B14F-4D97-AF65-F5344CB8AC3E}">
        <p14:creationId xmlns:p14="http://schemas.microsoft.com/office/powerpoint/2010/main" val="3532088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399E46-1927-4FB7-A6A9-C14CD06F5C23}" type="datetimeFigureOut">
              <a:rPr lang="en-NZ" smtClean="0"/>
              <a:pPr/>
              <a:t>1/12/2016</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929387B0-0C5B-4C4E-A7A2-F2EEC8CFA766}" type="slidenum">
              <a:rPr lang="en-NZ" smtClean="0"/>
              <a:pPr/>
              <a:t>‹#›</a:t>
            </a:fld>
            <a:endParaRPr lang="en-NZ" dirty="0"/>
          </a:p>
        </p:txBody>
      </p:sp>
    </p:spTree>
    <p:extLst>
      <p:ext uri="{BB962C8B-B14F-4D97-AF65-F5344CB8AC3E}">
        <p14:creationId xmlns:p14="http://schemas.microsoft.com/office/powerpoint/2010/main" val="3771351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p:cNvSpPr>
            <a:spLocks noGrp="1"/>
          </p:cNvSpPr>
          <p:nvPr>
            <p:ph type="dt" sz="half" idx="10"/>
          </p:nvPr>
        </p:nvSpPr>
        <p:spPr/>
        <p:txBody>
          <a:bodyPr/>
          <a:lstStyle/>
          <a:p>
            <a:fld id="{14399E46-1927-4FB7-A6A9-C14CD06F5C23}" type="datetimeFigureOut">
              <a:rPr lang="en-NZ" smtClean="0"/>
              <a:pPr/>
              <a:t>1/12/2016</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929387B0-0C5B-4C4E-A7A2-F2EEC8CFA766}" type="slidenum">
              <a:rPr lang="en-NZ" smtClean="0"/>
              <a:pPr/>
              <a:t>‹#›</a:t>
            </a:fld>
            <a:endParaRPr lang="en-NZ" dirty="0"/>
          </a:p>
        </p:txBody>
      </p:sp>
    </p:spTree>
    <p:extLst>
      <p:ext uri="{BB962C8B-B14F-4D97-AF65-F5344CB8AC3E}">
        <p14:creationId xmlns:p14="http://schemas.microsoft.com/office/powerpoint/2010/main" val="3173350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p:cNvSpPr>
            <a:spLocks noGrp="1"/>
          </p:cNvSpPr>
          <p:nvPr>
            <p:ph type="dt" sz="half" idx="10"/>
          </p:nvPr>
        </p:nvSpPr>
        <p:spPr/>
        <p:txBody>
          <a:bodyPr/>
          <a:lstStyle/>
          <a:p>
            <a:fld id="{14399E46-1927-4FB7-A6A9-C14CD06F5C23}" type="datetimeFigureOut">
              <a:rPr lang="en-NZ" smtClean="0"/>
              <a:pPr/>
              <a:t>1/12/2016</a:t>
            </a:fld>
            <a:endParaRPr lang="en-NZ" dirty="0"/>
          </a:p>
        </p:txBody>
      </p:sp>
      <p:sp>
        <p:nvSpPr>
          <p:cNvPr id="8" name="Footer Placeholder 7"/>
          <p:cNvSpPr>
            <a:spLocks noGrp="1"/>
          </p:cNvSpPr>
          <p:nvPr>
            <p:ph type="ftr" sz="quarter" idx="11"/>
          </p:nvPr>
        </p:nvSpPr>
        <p:spPr/>
        <p:txBody>
          <a:bodyPr/>
          <a:lstStyle/>
          <a:p>
            <a:endParaRPr lang="en-NZ" dirty="0"/>
          </a:p>
        </p:txBody>
      </p:sp>
      <p:sp>
        <p:nvSpPr>
          <p:cNvPr id="9" name="Slide Number Placeholder 8"/>
          <p:cNvSpPr>
            <a:spLocks noGrp="1"/>
          </p:cNvSpPr>
          <p:nvPr>
            <p:ph type="sldNum" sz="quarter" idx="12"/>
          </p:nvPr>
        </p:nvSpPr>
        <p:spPr/>
        <p:txBody>
          <a:bodyPr/>
          <a:lstStyle/>
          <a:p>
            <a:fld id="{929387B0-0C5B-4C4E-A7A2-F2EEC8CFA766}" type="slidenum">
              <a:rPr lang="en-NZ" smtClean="0"/>
              <a:pPr/>
              <a:t>‹#›</a:t>
            </a:fld>
            <a:endParaRPr lang="en-NZ" dirty="0"/>
          </a:p>
        </p:txBody>
      </p:sp>
    </p:spTree>
    <p:extLst>
      <p:ext uri="{BB962C8B-B14F-4D97-AF65-F5344CB8AC3E}">
        <p14:creationId xmlns:p14="http://schemas.microsoft.com/office/powerpoint/2010/main" val="747156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Date Placeholder 2"/>
          <p:cNvSpPr>
            <a:spLocks noGrp="1"/>
          </p:cNvSpPr>
          <p:nvPr>
            <p:ph type="dt" sz="half" idx="10"/>
          </p:nvPr>
        </p:nvSpPr>
        <p:spPr/>
        <p:txBody>
          <a:bodyPr/>
          <a:lstStyle/>
          <a:p>
            <a:fld id="{14399E46-1927-4FB7-A6A9-C14CD06F5C23}" type="datetimeFigureOut">
              <a:rPr lang="en-NZ" smtClean="0"/>
              <a:pPr/>
              <a:t>1/12/2016</a:t>
            </a:fld>
            <a:endParaRPr lang="en-NZ" dirty="0"/>
          </a:p>
        </p:txBody>
      </p:sp>
      <p:sp>
        <p:nvSpPr>
          <p:cNvPr id="4" name="Footer Placeholder 3"/>
          <p:cNvSpPr>
            <a:spLocks noGrp="1"/>
          </p:cNvSpPr>
          <p:nvPr>
            <p:ph type="ftr" sz="quarter" idx="11"/>
          </p:nvPr>
        </p:nvSpPr>
        <p:spPr/>
        <p:txBody>
          <a:bodyPr/>
          <a:lstStyle/>
          <a:p>
            <a:endParaRPr lang="en-NZ" dirty="0"/>
          </a:p>
        </p:txBody>
      </p:sp>
      <p:sp>
        <p:nvSpPr>
          <p:cNvPr id="5" name="Slide Number Placeholder 4"/>
          <p:cNvSpPr>
            <a:spLocks noGrp="1"/>
          </p:cNvSpPr>
          <p:nvPr>
            <p:ph type="sldNum" sz="quarter" idx="12"/>
          </p:nvPr>
        </p:nvSpPr>
        <p:spPr/>
        <p:txBody>
          <a:bodyPr/>
          <a:lstStyle/>
          <a:p>
            <a:fld id="{929387B0-0C5B-4C4E-A7A2-F2EEC8CFA766}" type="slidenum">
              <a:rPr lang="en-NZ" smtClean="0"/>
              <a:pPr/>
              <a:t>‹#›</a:t>
            </a:fld>
            <a:endParaRPr lang="en-NZ" dirty="0"/>
          </a:p>
        </p:txBody>
      </p:sp>
    </p:spTree>
    <p:extLst>
      <p:ext uri="{BB962C8B-B14F-4D97-AF65-F5344CB8AC3E}">
        <p14:creationId xmlns:p14="http://schemas.microsoft.com/office/powerpoint/2010/main" val="3702647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399E46-1927-4FB7-A6A9-C14CD06F5C23}" type="datetimeFigureOut">
              <a:rPr lang="en-NZ" smtClean="0"/>
              <a:pPr/>
              <a:t>1/12/2016</a:t>
            </a:fld>
            <a:endParaRPr lang="en-NZ" dirty="0"/>
          </a:p>
        </p:txBody>
      </p:sp>
      <p:sp>
        <p:nvSpPr>
          <p:cNvPr id="3" name="Footer Placeholder 2"/>
          <p:cNvSpPr>
            <a:spLocks noGrp="1"/>
          </p:cNvSpPr>
          <p:nvPr>
            <p:ph type="ftr" sz="quarter" idx="11"/>
          </p:nvPr>
        </p:nvSpPr>
        <p:spPr/>
        <p:txBody>
          <a:bodyPr/>
          <a:lstStyle/>
          <a:p>
            <a:endParaRPr lang="en-NZ" dirty="0"/>
          </a:p>
        </p:txBody>
      </p:sp>
      <p:sp>
        <p:nvSpPr>
          <p:cNvPr id="4" name="Slide Number Placeholder 3"/>
          <p:cNvSpPr>
            <a:spLocks noGrp="1"/>
          </p:cNvSpPr>
          <p:nvPr>
            <p:ph type="sldNum" sz="quarter" idx="12"/>
          </p:nvPr>
        </p:nvSpPr>
        <p:spPr/>
        <p:txBody>
          <a:bodyPr/>
          <a:lstStyle/>
          <a:p>
            <a:fld id="{929387B0-0C5B-4C4E-A7A2-F2EEC8CFA766}" type="slidenum">
              <a:rPr lang="en-NZ" smtClean="0"/>
              <a:pPr/>
              <a:t>‹#›</a:t>
            </a:fld>
            <a:endParaRPr lang="en-NZ" dirty="0"/>
          </a:p>
        </p:txBody>
      </p:sp>
    </p:spTree>
    <p:extLst>
      <p:ext uri="{BB962C8B-B14F-4D97-AF65-F5344CB8AC3E}">
        <p14:creationId xmlns:p14="http://schemas.microsoft.com/office/powerpoint/2010/main" val="328247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399E46-1927-4FB7-A6A9-C14CD06F5C23}" type="datetimeFigureOut">
              <a:rPr lang="en-NZ" smtClean="0"/>
              <a:pPr/>
              <a:t>1/12/2016</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929387B0-0C5B-4C4E-A7A2-F2EEC8CFA766}" type="slidenum">
              <a:rPr lang="en-NZ" smtClean="0"/>
              <a:pPr/>
              <a:t>‹#›</a:t>
            </a:fld>
            <a:endParaRPr lang="en-NZ" dirty="0"/>
          </a:p>
        </p:txBody>
      </p:sp>
    </p:spTree>
    <p:extLst>
      <p:ext uri="{BB962C8B-B14F-4D97-AF65-F5344CB8AC3E}">
        <p14:creationId xmlns:p14="http://schemas.microsoft.com/office/powerpoint/2010/main" val="4069151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399E46-1927-4FB7-A6A9-C14CD06F5C23}" type="datetimeFigureOut">
              <a:rPr lang="en-NZ" smtClean="0"/>
              <a:pPr/>
              <a:t>1/12/2016</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929387B0-0C5B-4C4E-A7A2-F2EEC8CFA766}" type="slidenum">
              <a:rPr lang="en-NZ" smtClean="0"/>
              <a:pPr/>
              <a:t>‹#›</a:t>
            </a:fld>
            <a:endParaRPr lang="en-NZ" dirty="0"/>
          </a:p>
        </p:txBody>
      </p:sp>
    </p:spTree>
    <p:extLst>
      <p:ext uri="{BB962C8B-B14F-4D97-AF65-F5344CB8AC3E}">
        <p14:creationId xmlns:p14="http://schemas.microsoft.com/office/powerpoint/2010/main" val="2065014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399E46-1927-4FB7-A6A9-C14CD06F5C23}" type="datetimeFigureOut">
              <a:rPr lang="en-NZ" smtClean="0"/>
              <a:pPr/>
              <a:t>1/12/2016</a:t>
            </a:fld>
            <a:endParaRPr lang="en-NZ"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9387B0-0C5B-4C4E-A7A2-F2EEC8CFA766}" type="slidenum">
              <a:rPr lang="en-NZ" smtClean="0"/>
              <a:pPr/>
              <a:t>‹#›</a:t>
            </a:fld>
            <a:endParaRPr lang="en-NZ" dirty="0"/>
          </a:p>
        </p:txBody>
      </p:sp>
    </p:spTree>
    <p:extLst>
      <p:ext uri="{BB962C8B-B14F-4D97-AF65-F5344CB8AC3E}">
        <p14:creationId xmlns:p14="http://schemas.microsoft.com/office/powerpoint/2010/main" val="8538463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1323" y="1988840"/>
            <a:ext cx="8601157" cy="1470025"/>
          </a:xfrm>
        </p:spPr>
        <p:txBody>
          <a:bodyPr>
            <a:noAutofit/>
          </a:bodyPr>
          <a:lstStyle/>
          <a:p>
            <a:pPr marL="457200"/>
            <a:r>
              <a:rPr lang="en-AU" sz="3200" b="1" dirty="0" smtClean="0">
                <a:solidFill>
                  <a:schemeClr val="tx2">
                    <a:lumMod val="60000"/>
                    <a:lumOff val="40000"/>
                  </a:schemeClr>
                </a:solidFill>
                <a:ea typeface="Times"/>
              </a:rPr>
              <a:t/>
            </a:r>
            <a:br>
              <a:rPr lang="en-AU" sz="3200" b="1" dirty="0" smtClean="0">
                <a:solidFill>
                  <a:schemeClr val="tx2">
                    <a:lumMod val="60000"/>
                    <a:lumOff val="40000"/>
                  </a:schemeClr>
                </a:solidFill>
                <a:ea typeface="Times"/>
              </a:rPr>
            </a:br>
            <a:r>
              <a:rPr lang="en-AU" sz="3600" b="1" dirty="0">
                <a:solidFill>
                  <a:schemeClr val="tx2">
                    <a:lumMod val="60000"/>
                    <a:lumOff val="40000"/>
                  </a:schemeClr>
                </a:solidFill>
                <a:ea typeface="Times"/>
              </a:rPr>
              <a:t>Working Group </a:t>
            </a:r>
            <a:r>
              <a:rPr lang="en-AU" sz="3600" b="1" dirty="0" smtClean="0">
                <a:solidFill>
                  <a:schemeClr val="tx2">
                    <a:lumMod val="60000"/>
                    <a:lumOff val="40000"/>
                  </a:schemeClr>
                </a:solidFill>
                <a:ea typeface="Times"/>
              </a:rPr>
              <a:t>Proposed Action Points 2017</a:t>
            </a:r>
            <a:endParaRPr lang="en-NZ" sz="3600" i="1" dirty="0">
              <a:solidFill>
                <a:schemeClr val="tx2">
                  <a:lumMod val="60000"/>
                  <a:lumOff val="40000"/>
                </a:schemeClr>
              </a:solidFill>
            </a:endParaRPr>
          </a:p>
        </p:txBody>
      </p:sp>
      <p:pic>
        <p:nvPicPr>
          <p:cNvPr id="1026" name="Picture 2" descr="P:\Asia Pacific Legal Metrology Forum - Trading Standards\LOGOs\Footer_Letterhead_APLMF_without addres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496406"/>
            <a:ext cx="9144000" cy="1507616"/>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2828987" y="5926638"/>
            <a:ext cx="6300192" cy="923330"/>
          </a:xfrm>
          <a:prstGeom prst="rect">
            <a:avLst/>
          </a:prstGeom>
        </p:spPr>
        <p:txBody>
          <a:bodyPr wrap="square">
            <a:spAutoFit/>
          </a:bodyPr>
          <a:lstStyle/>
          <a:p>
            <a:pPr algn="r">
              <a:spcAft>
                <a:spcPts val="0"/>
              </a:spcAft>
            </a:pPr>
            <a:r>
              <a:rPr lang="en-NZ" b="1" dirty="0" smtClean="0">
                <a:solidFill>
                  <a:schemeClr val="tx2">
                    <a:lumMod val="75000"/>
                  </a:schemeClr>
                </a:solidFill>
                <a:ea typeface="MS Mincho"/>
              </a:rPr>
              <a:t>23rd Forum and Working </a:t>
            </a:r>
            <a:r>
              <a:rPr lang="en-NZ" b="1" dirty="0">
                <a:solidFill>
                  <a:schemeClr val="tx2">
                    <a:lumMod val="75000"/>
                  </a:schemeClr>
                </a:solidFill>
                <a:ea typeface="MS Mincho"/>
              </a:rPr>
              <a:t>Group </a:t>
            </a:r>
            <a:r>
              <a:rPr lang="en-NZ" b="1" dirty="0" smtClean="0">
                <a:solidFill>
                  <a:schemeClr val="tx2">
                    <a:lumMod val="75000"/>
                  </a:schemeClr>
                </a:solidFill>
                <a:ea typeface="MS Mincho"/>
              </a:rPr>
              <a:t>meetings</a:t>
            </a:r>
            <a:endParaRPr lang="en-NZ" b="1" dirty="0">
              <a:solidFill>
                <a:schemeClr val="tx2">
                  <a:lumMod val="75000"/>
                </a:schemeClr>
              </a:solidFill>
              <a:ea typeface="MS Mincho"/>
            </a:endParaRPr>
          </a:p>
          <a:p>
            <a:pPr algn="r">
              <a:spcAft>
                <a:spcPts val="0"/>
              </a:spcAft>
            </a:pPr>
            <a:r>
              <a:rPr lang="en-NZ" b="1" dirty="0" smtClean="0">
                <a:solidFill>
                  <a:schemeClr val="tx2">
                    <a:lumMod val="75000"/>
                  </a:schemeClr>
                </a:solidFill>
                <a:ea typeface="MS Mincho"/>
              </a:rPr>
              <a:t>Tokyo Japan </a:t>
            </a:r>
            <a:endParaRPr lang="en-NZ" b="1" dirty="0">
              <a:solidFill>
                <a:schemeClr val="tx2">
                  <a:lumMod val="75000"/>
                </a:schemeClr>
              </a:solidFill>
              <a:ea typeface="MS Mincho"/>
            </a:endParaRPr>
          </a:p>
          <a:p>
            <a:pPr algn="r">
              <a:spcAft>
                <a:spcPts val="0"/>
              </a:spcAft>
            </a:pPr>
            <a:r>
              <a:rPr lang="en-NZ" b="1" dirty="0" smtClean="0">
                <a:solidFill>
                  <a:schemeClr val="tx2">
                    <a:lumMod val="75000"/>
                  </a:schemeClr>
                </a:solidFill>
                <a:ea typeface="MS Mincho"/>
              </a:rPr>
              <a:t>24 November 2016</a:t>
            </a:r>
            <a:endParaRPr lang="en-NZ" b="1" dirty="0">
              <a:solidFill>
                <a:schemeClr val="tx2">
                  <a:lumMod val="75000"/>
                </a:schemeClr>
              </a:solidFill>
              <a:ea typeface="MS Mincho"/>
            </a:endParaRPr>
          </a:p>
        </p:txBody>
      </p:sp>
      <p:sp>
        <p:nvSpPr>
          <p:cNvPr id="7" name="Subtitle 2"/>
          <p:cNvSpPr txBox="1">
            <a:spLocks/>
          </p:cNvSpPr>
          <p:nvPr/>
        </p:nvSpPr>
        <p:spPr>
          <a:xfrm>
            <a:off x="291323" y="6002672"/>
            <a:ext cx="3725675" cy="771262"/>
          </a:xfrm>
          <a:prstGeom prst="rect">
            <a:avLst/>
          </a:prstGeom>
        </p:spPr>
        <p:txBody>
          <a:bodyPr vert="horz" wrap="none" lIns="0" tIns="0" rIns="0" bIns="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0" marR="0" lvl="0" indent="0" algn="l" defTabSz="879009" rtl="0" eaLnBrk="1" fontAlgn="auto" latinLnBrk="0" hangingPunct="1">
              <a:lnSpc>
                <a:spcPct val="100000"/>
              </a:lnSpc>
              <a:spcBef>
                <a:spcPts val="0"/>
              </a:spcBef>
              <a:spcAft>
                <a:spcPts val="0"/>
              </a:spcAft>
              <a:buClrTx/>
              <a:buSzTx/>
              <a:buFont typeface="Arial" pitchFamily="34" charset="0"/>
              <a:buNone/>
              <a:tabLst/>
              <a:defRPr/>
            </a:pPr>
            <a:endParaRPr kumimoji="0" lang="en-NZ" sz="1800" b="1" i="0" u="none" strike="noStrike" kern="1200" cap="none" spc="0" normalizeH="0" baseline="0" noProof="0" dirty="0">
              <a:ln>
                <a:noFill/>
              </a:ln>
              <a:solidFill>
                <a:schemeClr val="tx2">
                  <a:lumMod val="75000"/>
                </a:schemeClr>
              </a:solidFill>
              <a:effectLst/>
              <a:uLnTx/>
              <a:uFillTx/>
              <a:cs typeface="Arial" panose="020B0604020202020204" pitchFamily="34" charset="0"/>
            </a:endParaRPr>
          </a:p>
        </p:txBody>
      </p:sp>
      <p:pic>
        <p:nvPicPr>
          <p:cNvPr id="3"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67944" y="4509120"/>
            <a:ext cx="4942904" cy="12910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3324" y="188640"/>
            <a:ext cx="3779837" cy="1262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653556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216" y="150285"/>
            <a:ext cx="8229600" cy="844902"/>
          </a:xfrm>
        </p:spPr>
        <p:txBody>
          <a:bodyPr>
            <a:normAutofit/>
          </a:bodyPr>
          <a:lstStyle/>
          <a:p>
            <a:r>
              <a:rPr lang="en-NZ" sz="3600" b="1" dirty="0" smtClean="0">
                <a:solidFill>
                  <a:srgbClr val="0070C0"/>
                </a:solidFill>
                <a:cs typeface="Arial" panose="020B0604020202020204" pitchFamily="34" charset="0"/>
              </a:rPr>
              <a:t>Utility Meters</a:t>
            </a:r>
            <a:endParaRPr lang="en-NZ" sz="3600" b="1" dirty="0">
              <a:solidFill>
                <a:srgbClr val="00B0F0"/>
              </a:solidFill>
              <a:cs typeface="Arial" panose="020B0604020202020204" pitchFamily="34" charset="0"/>
            </a:endParaRPr>
          </a:p>
        </p:txBody>
      </p:sp>
      <p:sp>
        <p:nvSpPr>
          <p:cNvPr id="3" name="Content Placeholder 2"/>
          <p:cNvSpPr>
            <a:spLocks noGrp="1"/>
          </p:cNvSpPr>
          <p:nvPr>
            <p:ph idx="1"/>
          </p:nvPr>
        </p:nvSpPr>
        <p:spPr>
          <a:xfrm>
            <a:off x="107504" y="1052736"/>
            <a:ext cx="8928992" cy="5040560"/>
          </a:xfrm>
        </p:spPr>
        <p:txBody>
          <a:bodyPr>
            <a:normAutofit/>
          </a:bodyPr>
          <a:lstStyle/>
          <a:p>
            <a:pPr marL="0" indent="0">
              <a:spcBef>
                <a:spcPts val="600"/>
              </a:spcBef>
              <a:spcAft>
                <a:spcPts val="600"/>
              </a:spcAft>
              <a:buNone/>
              <a:tabLst>
                <a:tab pos="514350" algn="l"/>
                <a:tab pos="2743200" algn="l"/>
                <a:tab pos="4114800" algn="l"/>
                <a:tab pos="5626735" algn="r"/>
              </a:tabLst>
            </a:pPr>
            <a:r>
              <a:rPr lang="en-AU" sz="2300" b="1" dirty="0" smtClean="0">
                <a:solidFill>
                  <a:srgbClr val="002060"/>
                </a:solidFill>
                <a:ea typeface="Times New Roman"/>
                <a:cs typeface="Times New Roman"/>
              </a:rPr>
              <a:t>Action Points</a:t>
            </a:r>
          </a:p>
          <a:p>
            <a:pPr marL="0" indent="0">
              <a:buNone/>
            </a:pPr>
            <a:endParaRPr lang="en-NZ" sz="2300" dirty="0">
              <a:solidFill>
                <a:srgbClr val="002060"/>
              </a:solidFill>
              <a:ea typeface="Times New Roman"/>
              <a:cs typeface="Times New Roman"/>
            </a:endParaRPr>
          </a:p>
          <a:p>
            <a:r>
              <a:rPr lang="en-US" altLang="en-US" sz="2300" dirty="0">
                <a:solidFill>
                  <a:srgbClr val="002060"/>
                </a:solidFill>
                <a:ea typeface="Times New Roman"/>
                <a:cs typeface="Times New Roman"/>
              </a:rPr>
              <a:t>Develop and organize training as per the agreed APLMF training </a:t>
            </a:r>
            <a:r>
              <a:rPr lang="en-US" altLang="en-US" sz="2300" dirty="0" smtClean="0">
                <a:solidFill>
                  <a:srgbClr val="002060"/>
                </a:solidFill>
                <a:ea typeface="Times New Roman"/>
                <a:cs typeface="Times New Roman"/>
              </a:rPr>
              <a:t>plan</a:t>
            </a:r>
          </a:p>
          <a:p>
            <a:pPr marL="0" indent="0">
              <a:buNone/>
            </a:pPr>
            <a:r>
              <a:rPr lang="en-US" altLang="en-US" sz="2300" dirty="0" smtClean="0">
                <a:solidFill>
                  <a:srgbClr val="002060"/>
                </a:solidFill>
                <a:ea typeface="Times New Roman"/>
                <a:cs typeface="Times New Roman"/>
              </a:rPr>
              <a:t> </a:t>
            </a:r>
            <a:endParaRPr lang="en-US" altLang="en-US" sz="2300" dirty="0">
              <a:solidFill>
                <a:srgbClr val="002060"/>
              </a:solidFill>
              <a:ea typeface="Times New Roman"/>
              <a:cs typeface="Times New Roman"/>
            </a:endParaRPr>
          </a:p>
          <a:p>
            <a:r>
              <a:rPr lang="en-US" altLang="en-US" sz="2300" dirty="0">
                <a:solidFill>
                  <a:srgbClr val="002060"/>
                </a:solidFill>
                <a:ea typeface="Times New Roman"/>
                <a:cs typeface="Times New Roman"/>
              </a:rPr>
              <a:t>Follow OIML work related to utility meters and inform APLMF members</a:t>
            </a:r>
          </a:p>
          <a:p>
            <a:pPr marL="0" indent="0">
              <a:buNone/>
            </a:pPr>
            <a:endParaRPr lang="en-NZ" sz="2300" dirty="0">
              <a:solidFill>
                <a:srgbClr val="002060"/>
              </a:solidFill>
              <a:ea typeface="Times New Roman"/>
              <a:cs typeface="Times New Roman"/>
            </a:endParaRPr>
          </a:p>
          <a:p>
            <a:pPr marL="0" indent="0">
              <a:spcBef>
                <a:spcPts val="600"/>
              </a:spcBef>
              <a:spcAft>
                <a:spcPts val="600"/>
              </a:spcAft>
              <a:buNone/>
              <a:tabLst>
                <a:tab pos="514350" algn="l"/>
                <a:tab pos="2743200" algn="l"/>
                <a:tab pos="4114800" algn="l"/>
                <a:tab pos="5626735" algn="r"/>
              </a:tabLst>
            </a:pPr>
            <a:endParaRPr lang="en-AU" sz="2300" b="1" dirty="0" smtClean="0">
              <a:solidFill>
                <a:srgbClr val="002060"/>
              </a:solidFill>
              <a:ea typeface="Times New Roman"/>
              <a:cs typeface="Times New Roman"/>
            </a:endParaRPr>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116632"/>
            <a:ext cx="1275333" cy="781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244351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26079" y="2745794"/>
            <a:ext cx="7056784" cy="646331"/>
          </a:xfrm>
          <a:prstGeom prst="rect">
            <a:avLst/>
          </a:prstGeom>
          <a:noFill/>
        </p:spPr>
        <p:txBody>
          <a:bodyPr wrap="square" rtlCol="0">
            <a:spAutoFit/>
          </a:bodyPr>
          <a:lstStyle/>
          <a:p>
            <a:pPr algn="ctr" fontAlgn="base">
              <a:spcBef>
                <a:spcPct val="0"/>
              </a:spcBef>
              <a:spcAft>
                <a:spcPct val="0"/>
              </a:spcAft>
            </a:pPr>
            <a:r>
              <a:rPr lang="en-NZ" altLang="zh-CN" sz="3600" b="1" dirty="0">
                <a:solidFill>
                  <a:srgbClr val="0070C0"/>
                </a:solidFill>
                <a:latin typeface="Arial"/>
              </a:rPr>
              <a:t>Thank </a:t>
            </a:r>
            <a:r>
              <a:rPr lang="en-NZ" altLang="zh-CN" sz="3600" b="1" dirty="0" smtClean="0">
                <a:solidFill>
                  <a:srgbClr val="0070C0"/>
                </a:solidFill>
                <a:latin typeface="Arial"/>
              </a:rPr>
              <a:t>you</a:t>
            </a:r>
            <a:endParaRPr lang="zh-CN" altLang="en-US" sz="3600" b="1" dirty="0">
              <a:solidFill>
                <a:srgbClr val="00B0F0"/>
              </a:solidFill>
              <a:latin typeface="Arial" pitchFamily="34" charset="0"/>
            </a:endParaRPr>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424793"/>
            <a:ext cx="9144000" cy="1506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66093" y="4365104"/>
            <a:ext cx="4945063" cy="1285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3144" y="230739"/>
            <a:ext cx="3779837" cy="1262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7138948" y="6284999"/>
            <a:ext cx="1872208" cy="369332"/>
          </a:xfrm>
          <a:prstGeom prst="rect">
            <a:avLst/>
          </a:prstGeom>
          <a:noFill/>
        </p:spPr>
        <p:txBody>
          <a:bodyPr wrap="square" rtlCol="0">
            <a:spAutoFit/>
          </a:bodyPr>
          <a:lstStyle/>
          <a:p>
            <a:r>
              <a:rPr lang="en-NZ" b="1" dirty="0" smtClean="0">
                <a:solidFill>
                  <a:srgbClr val="002060"/>
                </a:solidFill>
              </a:rPr>
              <a:t>November 2016</a:t>
            </a:r>
            <a:endParaRPr lang="en-NZ" b="1" dirty="0">
              <a:solidFill>
                <a:srgbClr val="002060"/>
              </a:solidFill>
            </a:endParaRPr>
          </a:p>
        </p:txBody>
      </p:sp>
    </p:spTree>
    <p:extLst>
      <p:ext uri="{BB962C8B-B14F-4D97-AF65-F5344CB8AC3E}">
        <p14:creationId xmlns:p14="http://schemas.microsoft.com/office/powerpoint/2010/main" val="27511105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216" y="150285"/>
            <a:ext cx="8229600" cy="844902"/>
          </a:xfrm>
        </p:spPr>
        <p:txBody>
          <a:bodyPr>
            <a:normAutofit/>
          </a:bodyPr>
          <a:lstStyle/>
          <a:p>
            <a:r>
              <a:rPr lang="en-NZ" sz="3600" b="1" dirty="0" smtClean="0">
                <a:solidFill>
                  <a:srgbClr val="0070C0"/>
                </a:solidFill>
                <a:cs typeface="Arial" panose="020B0604020202020204" pitchFamily="34" charset="0"/>
              </a:rPr>
              <a:t>Goods Packed by Measure</a:t>
            </a:r>
            <a:endParaRPr lang="en-NZ" sz="3600" b="1" dirty="0">
              <a:solidFill>
                <a:srgbClr val="00B0F0"/>
              </a:solidFill>
              <a:cs typeface="Arial" panose="020B0604020202020204" pitchFamily="34" charset="0"/>
            </a:endParaRPr>
          </a:p>
        </p:txBody>
      </p:sp>
      <p:sp>
        <p:nvSpPr>
          <p:cNvPr id="3" name="Content Placeholder 2"/>
          <p:cNvSpPr>
            <a:spLocks noGrp="1"/>
          </p:cNvSpPr>
          <p:nvPr>
            <p:ph idx="1"/>
          </p:nvPr>
        </p:nvSpPr>
        <p:spPr>
          <a:xfrm>
            <a:off x="107504" y="1052736"/>
            <a:ext cx="8928992" cy="5544616"/>
          </a:xfrm>
        </p:spPr>
        <p:txBody>
          <a:bodyPr>
            <a:noAutofit/>
          </a:bodyPr>
          <a:lstStyle/>
          <a:p>
            <a:pPr marL="0" indent="0">
              <a:spcBef>
                <a:spcPts val="600"/>
              </a:spcBef>
              <a:spcAft>
                <a:spcPts val="600"/>
              </a:spcAft>
              <a:buNone/>
              <a:tabLst>
                <a:tab pos="514350" algn="l"/>
                <a:tab pos="2743200" algn="l"/>
                <a:tab pos="4114800" algn="l"/>
                <a:tab pos="5626735" algn="r"/>
              </a:tabLst>
            </a:pPr>
            <a:r>
              <a:rPr lang="en-AU" sz="2300" b="1" dirty="0" smtClean="0">
                <a:solidFill>
                  <a:srgbClr val="002060"/>
                </a:solidFill>
                <a:ea typeface="Times New Roman"/>
                <a:cs typeface="Times New Roman"/>
              </a:rPr>
              <a:t>Action Points</a:t>
            </a:r>
            <a:endParaRPr lang="en-AU" sz="2300" dirty="0">
              <a:solidFill>
                <a:srgbClr val="002060"/>
              </a:solidFill>
              <a:ea typeface="Times New Roman"/>
              <a:cs typeface="Times New Roman"/>
            </a:endParaRPr>
          </a:p>
          <a:p>
            <a:pPr lvl="0"/>
            <a:r>
              <a:rPr lang="en-NZ" sz="2300" dirty="0">
                <a:solidFill>
                  <a:srgbClr val="002060"/>
                </a:solidFill>
                <a:ea typeface="Times New Roman"/>
                <a:cs typeface="Times New Roman"/>
              </a:rPr>
              <a:t>Update all Average Quantity Inspection training material to be in line with the newly revised and approved documents controlling package goods:</a:t>
            </a:r>
          </a:p>
          <a:p>
            <a:pPr lvl="1"/>
            <a:r>
              <a:rPr lang="en-NZ" sz="2300" dirty="0">
                <a:solidFill>
                  <a:srgbClr val="002060"/>
                </a:solidFill>
                <a:ea typeface="Times New Roman"/>
                <a:cs typeface="Times New Roman"/>
              </a:rPr>
              <a:t>OIML R79 - </a:t>
            </a:r>
            <a:r>
              <a:rPr lang="en-NZ" sz="2300" dirty="0" err="1">
                <a:solidFill>
                  <a:srgbClr val="002060"/>
                </a:solidFill>
                <a:ea typeface="Times New Roman"/>
                <a:cs typeface="Times New Roman"/>
              </a:rPr>
              <a:t>Labeling</a:t>
            </a:r>
            <a:r>
              <a:rPr lang="en-NZ" sz="2300" dirty="0">
                <a:solidFill>
                  <a:srgbClr val="002060"/>
                </a:solidFill>
                <a:ea typeface="Times New Roman"/>
                <a:cs typeface="Times New Roman"/>
              </a:rPr>
              <a:t> requirements for prepackage</a:t>
            </a:r>
          </a:p>
          <a:p>
            <a:pPr lvl="1"/>
            <a:r>
              <a:rPr lang="en-NZ" sz="2300" dirty="0">
                <a:solidFill>
                  <a:srgbClr val="002060"/>
                </a:solidFill>
                <a:ea typeface="Times New Roman"/>
                <a:cs typeface="Times New Roman"/>
              </a:rPr>
              <a:t>OIML R87 - Quantity of product in prepackages</a:t>
            </a:r>
          </a:p>
          <a:p>
            <a:endParaRPr lang="en-NZ" sz="2300" dirty="0">
              <a:solidFill>
                <a:srgbClr val="002060"/>
              </a:solidFill>
              <a:ea typeface="Times New Roman"/>
              <a:cs typeface="Times New Roman"/>
            </a:endParaRPr>
          </a:p>
          <a:p>
            <a:pPr lvl="0"/>
            <a:r>
              <a:rPr lang="en-NZ" sz="2300" dirty="0">
                <a:solidFill>
                  <a:srgbClr val="002060"/>
                </a:solidFill>
                <a:ea typeface="Times New Roman"/>
                <a:cs typeface="Times New Roman"/>
              </a:rPr>
              <a:t>Circulate any updated version of the </a:t>
            </a:r>
            <a:r>
              <a:rPr lang="en-NZ" sz="2300" dirty="0" smtClean="0">
                <a:solidFill>
                  <a:srgbClr val="002060"/>
                </a:solidFill>
                <a:ea typeface="Times New Roman"/>
                <a:cs typeface="Times New Roman"/>
              </a:rPr>
              <a:t>OIML Guide </a:t>
            </a:r>
            <a:r>
              <a:rPr lang="en-NZ" sz="2300" dirty="0">
                <a:solidFill>
                  <a:srgbClr val="002060"/>
                </a:solidFill>
                <a:ea typeface="Times New Roman"/>
                <a:cs typeface="Times New Roman"/>
              </a:rPr>
              <a:t>document for ‘Defining the System Requirements for a Certification System for Prepackages’ to all members of the </a:t>
            </a:r>
            <a:r>
              <a:rPr lang="en-NZ" sz="2300" dirty="0" smtClean="0">
                <a:solidFill>
                  <a:srgbClr val="002060"/>
                </a:solidFill>
                <a:ea typeface="Times New Roman"/>
                <a:cs typeface="Times New Roman"/>
              </a:rPr>
              <a:t>APLMF</a:t>
            </a:r>
            <a:endParaRPr lang="en-NZ" sz="2300" dirty="0">
              <a:solidFill>
                <a:srgbClr val="002060"/>
              </a:solidFill>
              <a:ea typeface="Times New Roman"/>
              <a:cs typeface="Times New Roman"/>
            </a:endParaRPr>
          </a:p>
          <a:p>
            <a:pPr marL="0" indent="0">
              <a:buNone/>
            </a:pPr>
            <a:r>
              <a:rPr lang="en-NZ" sz="2300" dirty="0">
                <a:solidFill>
                  <a:srgbClr val="002060"/>
                </a:solidFill>
                <a:ea typeface="Times New Roman"/>
                <a:cs typeface="Times New Roman"/>
              </a:rPr>
              <a:t> </a:t>
            </a:r>
          </a:p>
          <a:p>
            <a:pPr lvl="0"/>
            <a:r>
              <a:rPr lang="en-GB" sz="2300" dirty="0">
                <a:solidFill>
                  <a:srgbClr val="002060"/>
                </a:solidFill>
                <a:ea typeface="Times New Roman"/>
                <a:cs typeface="Times New Roman"/>
              </a:rPr>
              <a:t>Continue to work with the scientific metrologist to establish a suitable method for determining the density of a carbonated </a:t>
            </a:r>
            <a:r>
              <a:rPr lang="en-GB" sz="2300" dirty="0" smtClean="0">
                <a:solidFill>
                  <a:srgbClr val="002060"/>
                </a:solidFill>
                <a:ea typeface="Times New Roman"/>
                <a:cs typeface="Times New Roman"/>
              </a:rPr>
              <a:t>beverage</a:t>
            </a:r>
            <a:endParaRPr lang="en-NZ" sz="2300" dirty="0">
              <a:solidFill>
                <a:srgbClr val="002060"/>
              </a:solidFill>
              <a:ea typeface="Times New Roman"/>
              <a:cs typeface="Times New Roman"/>
            </a:endParaRPr>
          </a:p>
          <a:p>
            <a:pPr marL="0" indent="0">
              <a:buNone/>
            </a:pPr>
            <a:endParaRPr lang="en-NZ" sz="2300" dirty="0"/>
          </a:p>
          <a:p>
            <a:pPr marL="0" indent="0">
              <a:spcBef>
                <a:spcPts val="600"/>
              </a:spcBef>
              <a:spcAft>
                <a:spcPts val="600"/>
              </a:spcAft>
              <a:buNone/>
              <a:tabLst>
                <a:tab pos="514350" algn="l"/>
                <a:tab pos="2743200" algn="l"/>
                <a:tab pos="4114800" algn="l"/>
                <a:tab pos="5626735" algn="r"/>
              </a:tabLst>
            </a:pPr>
            <a:endParaRPr lang="en-AU" sz="2300" b="1" dirty="0" smtClean="0">
              <a:solidFill>
                <a:srgbClr val="002060"/>
              </a:solidFill>
              <a:ea typeface="Times New Roman"/>
              <a:cs typeface="Times New Roman"/>
            </a:endParaRPr>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116632"/>
            <a:ext cx="1275333" cy="781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611094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216" y="150285"/>
            <a:ext cx="8229600" cy="844902"/>
          </a:xfrm>
        </p:spPr>
        <p:txBody>
          <a:bodyPr>
            <a:normAutofit/>
          </a:bodyPr>
          <a:lstStyle/>
          <a:p>
            <a:r>
              <a:rPr lang="en-NZ" sz="3600" b="1" dirty="0" smtClean="0">
                <a:solidFill>
                  <a:srgbClr val="0070C0"/>
                </a:solidFill>
                <a:cs typeface="Arial" panose="020B0604020202020204" pitchFamily="34" charset="0"/>
              </a:rPr>
              <a:t>Medical Measurement</a:t>
            </a:r>
            <a:endParaRPr lang="en-NZ" sz="3600" b="1" dirty="0">
              <a:solidFill>
                <a:srgbClr val="00B0F0"/>
              </a:solidFill>
              <a:cs typeface="Arial" panose="020B0604020202020204" pitchFamily="34" charset="0"/>
            </a:endParaRPr>
          </a:p>
        </p:txBody>
      </p:sp>
      <p:sp>
        <p:nvSpPr>
          <p:cNvPr id="3" name="Content Placeholder 2"/>
          <p:cNvSpPr>
            <a:spLocks noGrp="1"/>
          </p:cNvSpPr>
          <p:nvPr>
            <p:ph idx="1"/>
          </p:nvPr>
        </p:nvSpPr>
        <p:spPr>
          <a:xfrm>
            <a:off x="107504" y="1052736"/>
            <a:ext cx="8928992" cy="5544616"/>
          </a:xfrm>
        </p:spPr>
        <p:txBody>
          <a:bodyPr>
            <a:noAutofit/>
          </a:bodyPr>
          <a:lstStyle/>
          <a:p>
            <a:pPr marL="0" indent="0">
              <a:spcBef>
                <a:spcPts val="600"/>
              </a:spcBef>
              <a:spcAft>
                <a:spcPts val="600"/>
              </a:spcAft>
              <a:buNone/>
              <a:tabLst>
                <a:tab pos="514350" algn="l"/>
                <a:tab pos="2743200" algn="l"/>
                <a:tab pos="4114800" algn="l"/>
                <a:tab pos="5626735" algn="r"/>
              </a:tabLst>
            </a:pPr>
            <a:r>
              <a:rPr lang="en-AU" sz="2300" b="1" dirty="0" smtClean="0">
                <a:solidFill>
                  <a:srgbClr val="002060"/>
                </a:solidFill>
                <a:ea typeface="Times New Roman"/>
                <a:cs typeface="Times New Roman"/>
              </a:rPr>
              <a:t>Action Points</a:t>
            </a:r>
          </a:p>
          <a:p>
            <a:pPr>
              <a:lnSpc>
                <a:spcPct val="80000"/>
              </a:lnSpc>
            </a:pPr>
            <a:r>
              <a:rPr lang="en-US" altLang="zh-TW" sz="2300" dirty="0">
                <a:solidFill>
                  <a:srgbClr val="002060"/>
                </a:solidFill>
                <a:ea typeface="Times New Roman"/>
                <a:cs typeface="Times New Roman"/>
              </a:rPr>
              <a:t>Collecting the Legal Measures Mechanism on Medical Devices in Asia Pacific </a:t>
            </a:r>
            <a:r>
              <a:rPr lang="en-US" altLang="zh-TW" sz="2300" dirty="0" smtClean="0">
                <a:solidFill>
                  <a:srgbClr val="002060"/>
                </a:solidFill>
                <a:ea typeface="Times New Roman"/>
                <a:cs typeface="Times New Roman"/>
              </a:rPr>
              <a:t>region</a:t>
            </a:r>
          </a:p>
          <a:p>
            <a:pPr lvl="1">
              <a:lnSpc>
                <a:spcPct val="80000"/>
              </a:lnSpc>
            </a:pPr>
            <a:r>
              <a:rPr lang="en-US" altLang="zh-TW" sz="2300" dirty="0" smtClean="0">
                <a:solidFill>
                  <a:srgbClr val="002060"/>
                </a:solidFill>
                <a:ea typeface="Times New Roman"/>
                <a:cs typeface="Times New Roman"/>
              </a:rPr>
              <a:t>Objects</a:t>
            </a:r>
            <a:endParaRPr lang="en-US" altLang="zh-TW" sz="2300" dirty="0">
              <a:solidFill>
                <a:srgbClr val="002060"/>
              </a:solidFill>
              <a:ea typeface="Times New Roman"/>
              <a:cs typeface="Times New Roman"/>
            </a:endParaRPr>
          </a:p>
          <a:p>
            <a:pPr marL="1295400" lvl="2" indent="-381000">
              <a:lnSpc>
                <a:spcPct val="80000"/>
              </a:lnSpc>
              <a:buFont typeface="Arial" panose="020B0604020202020204" pitchFamily="34" charset="0"/>
              <a:buAutoNum type="arabicParenR"/>
            </a:pPr>
            <a:r>
              <a:rPr lang="en-US" altLang="zh-TW" sz="2300" dirty="0">
                <a:solidFill>
                  <a:srgbClr val="002060"/>
                </a:solidFill>
                <a:ea typeface="Times New Roman"/>
                <a:cs typeface="Times New Roman"/>
              </a:rPr>
              <a:t>To understand the  legal measures on medical devices in Asia Pacific region</a:t>
            </a:r>
          </a:p>
          <a:p>
            <a:pPr marL="1295400" lvl="2" indent="-381000">
              <a:lnSpc>
                <a:spcPct val="80000"/>
              </a:lnSpc>
              <a:buFont typeface="Arial" panose="020B0604020202020204" pitchFamily="34" charset="0"/>
              <a:buAutoNum type="arabicParenR"/>
            </a:pPr>
            <a:r>
              <a:rPr lang="en-US" altLang="zh-TW" sz="2300" dirty="0">
                <a:solidFill>
                  <a:srgbClr val="002060"/>
                </a:solidFill>
                <a:ea typeface="Times New Roman"/>
                <a:cs typeface="Times New Roman"/>
              </a:rPr>
              <a:t>To accelerate medical devices put on market among  APLMF member economies</a:t>
            </a:r>
          </a:p>
          <a:p>
            <a:pPr marL="1295400" lvl="2" indent="-381000">
              <a:lnSpc>
                <a:spcPct val="80000"/>
              </a:lnSpc>
              <a:buFont typeface="Arial" panose="020B0604020202020204" pitchFamily="34" charset="0"/>
              <a:buAutoNum type="arabicParenR"/>
            </a:pPr>
            <a:r>
              <a:rPr lang="en-US" altLang="zh-TW" sz="2300" dirty="0">
                <a:solidFill>
                  <a:srgbClr val="002060"/>
                </a:solidFill>
                <a:ea typeface="Times New Roman"/>
                <a:cs typeface="Times New Roman"/>
              </a:rPr>
              <a:t>To address the importance of accurate medical devices to diagnosis and treatment if </a:t>
            </a:r>
            <a:r>
              <a:rPr lang="en-US" altLang="zh-TW" sz="2300" dirty="0" smtClean="0">
                <a:solidFill>
                  <a:srgbClr val="002060"/>
                </a:solidFill>
                <a:ea typeface="Times New Roman"/>
                <a:cs typeface="Times New Roman"/>
              </a:rPr>
              <a:t>possible</a:t>
            </a:r>
          </a:p>
          <a:p>
            <a:pPr lvl="1">
              <a:lnSpc>
                <a:spcPct val="80000"/>
              </a:lnSpc>
            </a:pPr>
            <a:r>
              <a:rPr lang="en-US" altLang="zh-TW" sz="2300" dirty="0" smtClean="0">
                <a:solidFill>
                  <a:srgbClr val="002060"/>
                </a:solidFill>
                <a:ea typeface="Times New Roman"/>
                <a:cs typeface="Times New Roman"/>
              </a:rPr>
              <a:t>Approach</a:t>
            </a:r>
          </a:p>
          <a:p>
            <a:pPr lvl="2">
              <a:lnSpc>
                <a:spcPct val="80000"/>
              </a:lnSpc>
            </a:pPr>
            <a:r>
              <a:rPr lang="en-US" altLang="zh-TW" sz="2300" dirty="0" smtClean="0">
                <a:solidFill>
                  <a:srgbClr val="002060"/>
                </a:solidFill>
                <a:ea typeface="Times New Roman"/>
                <a:cs typeface="Times New Roman"/>
              </a:rPr>
              <a:t>Design </a:t>
            </a:r>
            <a:r>
              <a:rPr lang="en-US" altLang="zh-TW" sz="2300" dirty="0">
                <a:solidFill>
                  <a:srgbClr val="002060"/>
                </a:solidFill>
                <a:ea typeface="Times New Roman"/>
                <a:cs typeface="Times New Roman"/>
              </a:rPr>
              <a:t>and disseminate a survey to collect the mechanisms of the legal measures on medical devices in Asia Pacific region</a:t>
            </a:r>
          </a:p>
          <a:p>
            <a:pPr marL="0" indent="0">
              <a:spcBef>
                <a:spcPts val="600"/>
              </a:spcBef>
              <a:spcAft>
                <a:spcPts val="600"/>
              </a:spcAft>
              <a:buNone/>
              <a:tabLst>
                <a:tab pos="514350" algn="l"/>
                <a:tab pos="2743200" algn="l"/>
                <a:tab pos="4114800" algn="l"/>
                <a:tab pos="5626735" algn="r"/>
              </a:tabLst>
            </a:pPr>
            <a:r>
              <a:rPr lang="en-NZ" sz="2300" dirty="0" smtClean="0">
                <a:solidFill>
                  <a:srgbClr val="002060"/>
                </a:solidFill>
                <a:ea typeface="Times New Roman"/>
                <a:cs typeface="Times New Roman"/>
              </a:rPr>
              <a:t> </a:t>
            </a:r>
            <a:endParaRPr lang="en-NZ" sz="2300" dirty="0"/>
          </a:p>
          <a:p>
            <a:pPr marL="0" indent="0">
              <a:spcBef>
                <a:spcPts val="600"/>
              </a:spcBef>
              <a:spcAft>
                <a:spcPts val="600"/>
              </a:spcAft>
              <a:buNone/>
              <a:tabLst>
                <a:tab pos="514350" algn="l"/>
                <a:tab pos="2743200" algn="l"/>
                <a:tab pos="4114800" algn="l"/>
                <a:tab pos="5626735" algn="r"/>
              </a:tabLst>
            </a:pPr>
            <a:endParaRPr lang="en-AU" sz="2300" b="1" dirty="0" smtClean="0">
              <a:solidFill>
                <a:srgbClr val="002060"/>
              </a:solidFill>
              <a:ea typeface="Times New Roman"/>
              <a:cs typeface="Times New Roman"/>
            </a:endParaRPr>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116632"/>
            <a:ext cx="1275333" cy="781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165844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216" y="150285"/>
            <a:ext cx="8229600" cy="844902"/>
          </a:xfrm>
        </p:spPr>
        <p:txBody>
          <a:bodyPr>
            <a:normAutofit/>
          </a:bodyPr>
          <a:lstStyle/>
          <a:p>
            <a:r>
              <a:rPr lang="en-NZ" sz="3600" b="1" dirty="0" smtClean="0">
                <a:solidFill>
                  <a:srgbClr val="0070C0"/>
                </a:solidFill>
                <a:cs typeface="Arial" panose="020B0604020202020204" pitchFamily="34" charset="0"/>
              </a:rPr>
              <a:t>Metrological Control Systems</a:t>
            </a:r>
            <a:endParaRPr lang="en-NZ" sz="3600" b="1" dirty="0">
              <a:solidFill>
                <a:srgbClr val="00B0F0"/>
              </a:solidFill>
              <a:cs typeface="Arial" panose="020B0604020202020204" pitchFamily="34" charset="0"/>
            </a:endParaRPr>
          </a:p>
        </p:txBody>
      </p:sp>
      <p:sp>
        <p:nvSpPr>
          <p:cNvPr id="3" name="Content Placeholder 2"/>
          <p:cNvSpPr>
            <a:spLocks noGrp="1"/>
          </p:cNvSpPr>
          <p:nvPr>
            <p:ph idx="1"/>
          </p:nvPr>
        </p:nvSpPr>
        <p:spPr>
          <a:xfrm>
            <a:off x="107504" y="1052736"/>
            <a:ext cx="8928992" cy="5544616"/>
          </a:xfrm>
        </p:spPr>
        <p:txBody>
          <a:bodyPr>
            <a:normAutofit/>
          </a:bodyPr>
          <a:lstStyle/>
          <a:p>
            <a:pPr marL="0" indent="0">
              <a:spcBef>
                <a:spcPts val="600"/>
              </a:spcBef>
              <a:spcAft>
                <a:spcPts val="600"/>
              </a:spcAft>
              <a:buNone/>
              <a:tabLst>
                <a:tab pos="514350" algn="l"/>
                <a:tab pos="2743200" algn="l"/>
                <a:tab pos="4114800" algn="l"/>
                <a:tab pos="5626735" algn="r"/>
              </a:tabLst>
            </a:pPr>
            <a:r>
              <a:rPr lang="en-AU" sz="2300" b="1" dirty="0" smtClean="0">
                <a:solidFill>
                  <a:srgbClr val="002060"/>
                </a:solidFill>
                <a:ea typeface="Times New Roman"/>
                <a:cs typeface="Times New Roman"/>
              </a:rPr>
              <a:t>Action Points</a:t>
            </a:r>
          </a:p>
          <a:p>
            <a:pPr>
              <a:lnSpc>
                <a:spcPct val="80000"/>
              </a:lnSpc>
            </a:pPr>
            <a:r>
              <a:rPr lang="en-US" altLang="zh-CN" sz="2300" dirty="0" smtClean="0">
                <a:solidFill>
                  <a:srgbClr val="002060"/>
                </a:solidFill>
                <a:ea typeface="Times New Roman"/>
                <a:cs typeface="Times New Roman"/>
              </a:rPr>
              <a:t>Encourage APLMF member economies to join as members</a:t>
            </a:r>
          </a:p>
          <a:p>
            <a:pPr>
              <a:lnSpc>
                <a:spcPct val="80000"/>
              </a:lnSpc>
            </a:pPr>
            <a:endParaRPr lang="en-GB" altLang="zh-CN" sz="2300" dirty="0" smtClean="0">
              <a:solidFill>
                <a:srgbClr val="002060"/>
              </a:solidFill>
              <a:ea typeface="Times New Roman"/>
              <a:cs typeface="Times New Roman"/>
            </a:endParaRPr>
          </a:p>
          <a:p>
            <a:pPr>
              <a:lnSpc>
                <a:spcPct val="80000"/>
              </a:lnSpc>
            </a:pPr>
            <a:r>
              <a:rPr lang="en-US" altLang="zh-CN" sz="2300" dirty="0" smtClean="0">
                <a:solidFill>
                  <a:srgbClr val="002060"/>
                </a:solidFill>
                <a:ea typeface="Times New Roman"/>
                <a:cs typeface="Times New Roman"/>
              </a:rPr>
              <a:t>Conduct survey on needs and interests to promote metrological control systems of member economies</a:t>
            </a:r>
            <a:endParaRPr lang="en-GB" altLang="zh-CN" sz="2300" dirty="0" smtClean="0">
              <a:solidFill>
                <a:srgbClr val="002060"/>
              </a:solidFill>
              <a:ea typeface="Times New Roman"/>
              <a:cs typeface="Times New Roman"/>
            </a:endParaRPr>
          </a:p>
          <a:p>
            <a:pPr>
              <a:lnSpc>
                <a:spcPct val="80000"/>
              </a:lnSpc>
            </a:pPr>
            <a:endParaRPr lang="en-GB" altLang="zh-CN" sz="2300" dirty="0" smtClean="0">
              <a:solidFill>
                <a:srgbClr val="002060"/>
              </a:solidFill>
              <a:ea typeface="Times New Roman"/>
              <a:cs typeface="Times New Roman"/>
            </a:endParaRPr>
          </a:p>
          <a:p>
            <a:pPr>
              <a:lnSpc>
                <a:spcPct val="80000"/>
              </a:lnSpc>
            </a:pPr>
            <a:r>
              <a:rPr lang="en-US" altLang="zh-CN" sz="2300" dirty="0" smtClean="0">
                <a:solidFill>
                  <a:srgbClr val="002060"/>
                </a:solidFill>
                <a:ea typeface="Times New Roman"/>
                <a:cs typeface="Times New Roman"/>
              </a:rPr>
              <a:t>Cooperate with WG on  Quality Measurements of Agricultural Products to issue the Guide on rice moisture measurements</a:t>
            </a:r>
          </a:p>
          <a:p>
            <a:pPr>
              <a:lnSpc>
                <a:spcPct val="80000"/>
              </a:lnSpc>
            </a:pPr>
            <a:endParaRPr lang="en-US" altLang="zh-CN" sz="2300" dirty="0" smtClean="0">
              <a:solidFill>
                <a:srgbClr val="002060"/>
              </a:solidFill>
              <a:ea typeface="Times New Roman"/>
              <a:cs typeface="Times New Roman"/>
            </a:endParaRPr>
          </a:p>
          <a:p>
            <a:pPr>
              <a:lnSpc>
                <a:spcPct val="80000"/>
              </a:lnSpc>
            </a:pPr>
            <a:r>
              <a:rPr lang="en-US" altLang="zh-CN" sz="2300" dirty="0" smtClean="0">
                <a:solidFill>
                  <a:srgbClr val="002060"/>
                </a:solidFill>
                <a:ea typeface="Times New Roman"/>
                <a:cs typeface="Times New Roman"/>
              </a:rPr>
              <a:t>Cooperate with China and USA to develop the Guide on application of pressure metrology</a:t>
            </a:r>
          </a:p>
          <a:p>
            <a:pPr>
              <a:lnSpc>
                <a:spcPct val="80000"/>
              </a:lnSpc>
            </a:pPr>
            <a:endParaRPr lang="en-US" altLang="zh-CN" sz="2300" dirty="0" smtClean="0">
              <a:solidFill>
                <a:srgbClr val="002060"/>
              </a:solidFill>
              <a:ea typeface="Times New Roman"/>
              <a:cs typeface="Times New Roman"/>
            </a:endParaRPr>
          </a:p>
          <a:p>
            <a:pPr>
              <a:lnSpc>
                <a:spcPct val="80000"/>
              </a:lnSpc>
            </a:pPr>
            <a:r>
              <a:rPr lang="en-US" altLang="zh-CN" sz="2300" dirty="0" smtClean="0">
                <a:solidFill>
                  <a:srgbClr val="002060"/>
                </a:solidFill>
                <a:ea typeface="Times New Roman"/>
                <a:cs typeface="Times New Roman"/>
              </a:rPr>
              <a:t>To hold possible seminar on common interest with funding support</a:t>
            </a:r>
          </a:p>
          <a:p>
            <a:pPr>
              <a:lnSpc>
                <a:spcPct val="80000"/>
              </a:lnSpc>
              <a:buNone/>
            </a:pPr>
            <a:endParaRPr lang="en-GB" altLang="zh-CN" sz="2300" dirty="0" smtClean="0">
              <a:solidFill>
                <a:srgbClr val="002060"/>
              </a:solidFill>
              <a:ea typeface="Times New Roman"/>
              <a:cs typeface="Times New Roman"/>
            </a:endParaRPr>
          </a:p>
          <a:p>
            <a:pPr>
              <a:lnSpc>
                <a:spcPct val="80000"/>
              </a:lnSpc>
            </a:pPr>
            <a:r>
              <a:rPr lang="en-US" altLang="zh-CN" sz="2300" dirty="0" smtClean="0">
                <a:solidFill>
                  <a:srgbClr val="002060"/>
                </a:solidFill>
                <a:ea typeface="Times New Roman"/>
                <a:cs typeface="Times New Roman"/>
              </a:rPr>
              <a:t>Liaison and coordinate with OIML </a:t>
            </a:r>
            <a:r>
              <a:rPr lang="en-US" altLang="zh-CN" sz="2300" dirty="0" smtClean="0">
                <a:solidFill>
                  <a:srgbClr val="002060"/>
                </a:solidFill>
                <a:ea typeface="Times New Roman"/>
                <a:cs typeface="Times New Roman"/>
              </a:rPr>
              <a:t>Advisory Group </a:t>
            </a:r>
            <a:r>
              <a:rPr lang="en-US" altLang="zh-CN" sz="2300" dirty="0" smtClean="0">
                <a:solidFill>
                  <a:srgbClr val="002060"/>
                </a:solidFill>
                <a:ea typeface="Times New Roman"/>
                <a:cs typeface="Times New Roman"/>
              </a:rPr>
              <a:t>and OPTC</a:t>
            </a:r>
            <a:endParaRPr lang="zh-CN" altLang="en-US" sz="2300" dirty="0" smtClean="0">
              <a:solidFill>
                <a:srgbClr val="002060"/>
              </a:solidFill>
              <a:ea typeface="Times New Roman"/>
              <a:cs typeface="Times New Roman"/>
            </a:endParaRPr>
          </a:p>
          <a:p>
            <a:pPr>
              <a:lnSpc>
                <a:spcPct val="100000"/>
              </a:lnSpc>
              <a:spcBef>
                <a:spcPts val="600"/>
              </a:spcBef>
              <a:buNone/>
            </a:pPr>
            <a:endParaRPr lang="zh-CN" altLang="en-US" sz="2300" dirty="0" smtClean="0">
              <a:solidFill>
                <a:srgbClr val="002060"/>
              </a:solidFill>
              <a:ea typeface="Times New Roman"/>
              <a:cs typeface="Times New Roman"/>
            </a:endParaRPr>
          </a:p>
          <a:p>
            <a:pPr marL="0" indent="0">
              <a:spcBef>
                <a:spcPts val="600"/>
              </a:spcBef>
              <a:spcAft>
                <a:spcPts val="600"/>
              </a:spcAft>
              <a:buNone/>
              <a:tabLst>
                <a:tab pos="514350" algn="l"/>
                <a:tab pos="2743200" algn="l"/>
                <a:tab pos="4114800" algn="l"/>
                <a:tab pos="5626735" algn="r"/>
              </a:tabLst>
            </a:pPr>
            <a:endParaRPr lang="en-AU" sz="2300" b="1" dirty="0" smtClean="0">
              <a:solidFill>
                <a:srgbClr val="002060"/>
              </a:solidFill>
              <a:ea typeface="Times New Roman"/>
              <a:cs typeface="Times New Roman"/>
            </a:endParaRPr>
          </a:p>
          <a:p>
            <a:pPr marL="0" indent="0">
              <a:spcBef>
                <a:spcPts val="600"/>
              </a:spcBef>
              <a:spcAft>
                <a:spcPts val="600"/>
              </a:spcAft>
              <a:buNone/>
              <a:tabLst>
                <a:tab pos="514350" algn="l"/>
                <a:tab pos="2743200" algn="l"/>
                <a:tab pos="4114800" algn="l"/>
                <a:tab pos="5626735" algn="r"/>
              </a:tabLst>
            </a:pPr>
            <a:endParaRPr lang="en-AU" sz="2300" b="1" dirty="0" smtClean="0">
              <a:solidFill>
                <a:srgbClr val="002060"/>
              </a:solidFill>
              <a:ea typeface="Times New Roman"/>
              <a:cs typeface="Times New Roman"/>
            </a:endParaRPr>
          </a:p>
          <a:p>
            <a:pPr marL="0" indent="0">
              <a:spcBef>
                <a:spcPts val="600"/>
              </a:spcBef>
              <a:spcAft>
                <a:spcPts val="600"/>
              </a:spcAft>
              <a:buNone/>
              <a:tabLst>
                <a:tab pos="514350" algn="l"/>
                <a:tab pos="2743200" algn="l"/>
                <a:tab pos="4114800" algn="l"/>
                <a:tab pos="5626735" algn="r"/>
              </a:tabLst>
            </a:pPr>
            <a:endParaRPr lang="en-AU" sz="4400" dirty="0">
              <a:solidFill>
                <a:srgbClr val="002060"/>
              </a:solidFill>
              <a:ea typeface="Times New Roman"/>
              <a:cs typeface="Times New Roman"/>
            </a:endParaRPr>
          </a:p>
          <a:p>
            <a:pPr marL="0" indent="0">
              <a:buNone/>
            </a:pPr>
            <a:endParaRPr lang="en-NZ" dirty="0"/>
          </a:p>
          <a:p>
            <a:pPr marL="0" indent="0">
              <a:spcBef>
                <a:spcPts val="600"/>
              </a:spcBef>
              <a:spcAft>
                <a:spcPts val="600"/>
              </a:spcAft>
              <a:buNone/>
              <a:tabLst>
                <a:tab pos="514350" algn="l"/>
                <a:tab pos="2743200" algn="l"/>
                <a:tab pos="4114800" algn="l"/>
                <a:tab pos="5626735" algn="r"/>
              </a:tabLst>
            </a:pPr>
            <a:endParaRPr lang="en-AU" sz="3000" b="1" dirty="0" smtClean="0">
              <a:solidFill>
                <a:srgbClr val="002060"/>
              </a:solidFill>
              <a:ea typeface="Times New Roman"/>
              <a:cs typeface="Times New Roman"/>
            </a:endParaRPr>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116632"/>
            <a:ext cx="1275333" cy="781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478069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216" y="150284"/>
            <a:ext cx="8229600" cy="974459"/>
          </a:xfrm>
        </p:spPr>
        <p:txBody>
          <a:bodyPr>
            <a:normAutofit fontScale="90000"/>
          </a:bodyPr>
          <a:lstStyle/>
          <a:p>
            <a:r>
              <a:rPr lang="en-NZ" sz="3600" b="1" dirty="0" smtClean="0">
                <a:solidFill>
                  <a:srgbClr val="0070C0"/>
                </a:solidFill>
                <a:cs typeface="Arial" panose="020B0604020202020204" pitchFamily="34" charset="0"/>
              </a:rPr>
              <a:t>Mutual Recognition </a:t>
            </a:r>
            <a:br>
              <a:rPr lang="en-NZ" sz="3600" b="1" dirty="0" smtClean="0">
                <a:solidFill>
                  <a:srgbClr val="0070C0"/>
                </a:solidFill>
                <a:cs typeface="Arial" panose="020B0604020202020204" pitchFamily="34" charset="0"/>
              </a:rPr>
            </a:br>
            <a:r>
              <a:rPr lang="en-NZ" sz="3600" b="1" dirty="0" smtClean="0">
                <a:solidFill>
                  <a:srgbClr val="0070C0"/>
                </a:solidFill>
                <a:cs typeface="Arial" panose="020B0604020202020204" pitchFamily="34" charset="0"/>
              </a:rPr>
              <a:t>Arrangements</a:t>
            </a:r>
            <a:endParaRPr lang="en-NZ" sz="3600" b="1" dirty="0">
              <a:solidFill>
                <a:srgbClr val="00B0F0"/>
              </a:solidFill>
              <a:cs typeface="Arial" panose="020B0604020202020204" pitchFamily="34" charset="0"/>
            </a:endParaRPr>
          </a:p>
        </p:txBody>
      </p:sp>
      <p:sp>
        <p:nvSpPr>
          <p:cNvPr id="3" name="Content Placeholder 2"/>
          <p:cNvSpPr>
            <a:spLocks noGrp="1"/>
          </p:cNvSpPr>
          <p:nvPr>
            <p:ph idx="1"/>
          </p:nvPr>
        </p:nvSpPr>
        <p:spPr>
          <a:xfrm>
            <a:off x="107504" y="1052736"/>
            <a:ext cx="8928992" cy="5544616"/>
          </a:xfrm>
        </p:spPr>
        <p:txBody>
          <a:bodyPr>
            <a:normAutofit/>
          </a:bodyPr>
          <a:lstStyle/>
          <a:p>
            <a:pPr marL="0" indent="0">
              <a:spcBef>
                <a:spcPts val="600"/>
              </a:spcBef>
              <a:spcAft>
                <a:spcPts val="600"/>
              </a:spcAft>
              <a:buNone/>
              <a:tabLst>
                <a:tab pos="514350" algn="l"/>
                <a:tab pos="2743200" algn="l"/>
                <a:tab pos="4114800" algn="l"/>
                <a:tab pos="5626735" algn="r"/>
              </a:tabLst>
            </a:pPr>
            <a:r>
              <a:rPr lang="en-AU" sz="2300" b="1" dirty="0" smtClean="0">
                <a:solidFill>
                  <a:srgbClr val="002060"/>
                </a:solidFill>
                <a:ea typeface="Times New Roman"/>
                <a:cs typeface="Times New Roman"/>
              </a:rPr>
              <a:t>Action Points</a:t>
            </a:r>
          </a:p>
          <a:p>
            <a:pPr marL="0" indent="0">
              <a:lnSpc>
                <a:spcPct val="80000"/>
              </a:lnSpc>
              <a:buClr>
                <a:srgbClr val="3333CC"/>
              </a:buClr>
              <a:buSzPct val="60000"/>
              <a:buNone/>
            </a:pPr>
            <a:endParaRPr lang="en-AU" altLang="ja-JP" sz="2300" b="1" dirty="0" smtClean="0">
              <a:solidFill>
                <a:srgbClr val="002060"/>
              </a:solidFill>
              <a:ea typeface="Times New Roman"/>
              <a:cs typeface="Times New Roman"/>
            </a:endParaRPr>
          </a:p>
          <a:p>
            <a:pPr>
              <a:lnSpc>
                <a:spcPct val="80000"/>
              </a:lnSpc>
              <a:buClr>
                <a:srgbClr val="3333CC"/>
              </a:buClr>
              <a:buSzPct val="60000"/>
            </a:pPr>
            <a:r>
              <a:rPr lang="en-AU" altLang="ja-JP" sz="2400" dirty="0">
                <a:solidFill>
                  <a:srgbClr val="002060"/>
                </a:solidFill>
                <a:ea typeface="Times New Roman"/>
                <a:cs typeface="Times New Roman"/>
              </a:rPr>
              <a:t>Continue </a:t>
            </a:r>
            <a:r>
              <a:rPr lang="en-AU" altLang="ja-JP" sz="2400" dirty="0">
                <a:solidFill>
                  <a:srgbClr val="002060"/>
                </a:solidFill>
                <a:ea typeface="Times New Roman"/>
                <a:cs typeface="Times New Roman"/>
              </a:rPr>
              <a:t>supporting the development and implementation of the new </a:t>
            </a:r>
            <a:r>
              <a:rPr lang="en-NZ" sz="2400" dirty="0">
                <a:solidFill>
                  <a:srgbClr val="002060"/>
                </a:solidFill>
                <a:ea typeface="Times New Roman"/>
                <a:cs typeface="Times New Roman"/>
              </a:rPr>
              <a:t>OIML Certification System </a:t>
            </a:r>
            <a:r>
              <a:rPr lang="en-NZ" sz="2400" dirty="0">
                <a:solidFill>
                  <a:srgbClr val="002060"/>
                </a:solidFill>
                <a:ea typeface="Times New Roman"/>
                <a:cs typeface="Times New Roman"/>
              </a:rPr>
              <a:t>(</a:t>
            </a:r>
            <a:r>
              <a:rPr lang="en-AU" altLang="ja-JP" sz="2400" dirty="0">
                <a:solidFill>
                  <a:srgbClr val="002060"/>
                </a:solidFill>
                <a:ea typeface="Times New Roman"/>
                <a:cs typeface="Times New Roman"/>
              </a:rPr>
              <a:t>OIML-CS), </a:t>
            </a:r>
            <a:r>
              <a:rPr lang="en-AU" altLang="ja-JP" sz="2400" dirty="0">
                <a:solidFill>
                  <a:srgbClr val="002060"/>
                </a:solidFill>
                <a:ea typeface="Times New Roman"/>
                <a:cs typeface="Times New Roman"/>
              </a:rPr>
              <a:t>and not seek to develop a regional </a:t>
            </a:r>
            <a:r>
              <a:rPr lang="en-AU" altLang="ja-JP" sz="2400" dirty="0">
                <a:solidFill>
                  <a:srgbClr val="002060"/>
                </a:solidFill>
                <a:ea typeface="Times New Roman"/>
                <a:cs typeface="Times New Roman"/>
              </a:rPr>
              <a:t>system;</a:t>
            </a:r>
          </a:p>
          <a:p>
            <a:pPr>
              <a:lnSpc>
                <a:spcPct val="80000"/>
              </a:lnSpc>
              <a:buClr>
                <a:srgbClr val="3333CC"/>
              </a:buClr>
              <a:buSzPct val="60000"/>
            </a:pPr>
            <a:endParaRPr lang="en-AU" altLang="ja-JP" sz="2400" dirty="0">
              <a:solidFill>
                <a:srgbClr val="002060"/>
              </a:solidFill>
              <a:ea typeface="Times New Roman"/>
              <a:cs typeface="Times New Roman"/>
            </a:endParaRPr>
          </a:p>
          <a:p>
            <a:pPr>
              <a:lnSpc>
                <a:spcPct val="80000"/>
              </a:lnSpc>
              <a:buClr>
                <a:srgbClr val="3333CC"/>
              </a:buClr>
              <a:buSzPct val="60000"/>
            </a:pPr>
            <a:r>
              <a:rPr lang="en-US" altLang="ja-JP" sz="2400" dirty="0">
                <a:solidFill>
                  <a:srgbClr val="002060"/>
                </a:solidFill>
                <a:ea typeface="Times New Roman"/>
                <a:cs typeface="Times New Roman"/>
              </a:rPr>
              <a:t>Maximize </a:t>
            </a:r>
            <a:r>
              <a:rPr lang="en-US" altLang="ja-JP" sz="2400" dirty="0">
                <a:solidFill>
                  <a:srgbClr val="002060"/>
                </a:solidFill>
                <a:ea typeface="Times New Roman"/>
                <a:cs typeface="Times New Roman"/>
              </a:rPr>
              <a:t>the participation and contributions of APLMF member economies to the </a:t>
            </a:r>
            <a:r>
              <a:rPr lang="en-NZ" sz="2400" dirty="0">
                <a:solidFill>
                  <a:srgbClr val="002060"/>
                </a:solidFill>
                <a:ea typeface="Times New Roman"/>
                <a:cs typeface="Times New Roman"/>
              </a:rPr>
              <a:t>provisional </a:t>
            </a:r>
            <a:r>
              <a:rPr lang="en-NZ" sz="2400" dirty="0">
                <a:solidFill>
                  <a:srgbClr val="002060"/>
                </a:solidFill>
                <a:ea typeface="Times New Roman"/>
                <a:cs typeface="Times New Roman"/>
              </a:rPr>
              <a:t>Management Committee (</a:t>
            </a:r>
            <a:r>
              <a:rPr lang="en-US" altLang="ja-JP" sz="2400" dirty="0" err="1">
                <a:solidFill>
                  <a:srgbClr val="002060"/>
                </a:solidFill>
                <a:ea typeface="Times New Roman"/>
                <a:cs typeface="Times New Roman"/>
              </a:rPr>
              <a:t>prMC</a:t>
            </a:r>
            <a:r>
              <a:rPr lang="en-US" altLang="ja-JP" sz="2400" dirty="0">
                <a:solidFill>
                  <a:srgbClr val="002060"/>
                </a:solidFill>
                <a:ea typeface="Times New Roman"/>
                <a:cs typeface="Times New Roman"/>
              </a:rPr>
              <a:t>) </a:t>
            </a:r>
            <a:r>
              <a:rPr lang="en-US" altLang="ja-JP" sz="2400" dirty="0">
                <a:solidFill>
                  <a:srgbClr val="002060"/>
                </a:solidFill>
                <a:ea typeface="Times New Roman"/>
                <a:cs typeface="Times New Roman"/>
              </a:rPr>
              <a:t>that will be developing/improving/finalizing all aspects of the OIML-CS in the next 11 months</a:t>
            </a:r>
            <a:r>
              <a:rPr lang="en-US" altLang="ja-JP" sz="2400" dirty="0">
                <a:solidFill>
                  <a:srgbClr val="002060"/>
                </a:solidFill>
                <a:ea typeface="Times New Roman"/>
                <a:cs typeface="Times New Roman"/>
              </a:rPr>
              <a:t>.</a:t>
            </a:r>
          </a:p>
          <a:p>
            <a:pPr lvl="1">
              <a:lnSpc>
                <a:spcPct val="80000"/>
              </a:lnSpc>
              <a:buClr>
                <a:srgbClr val="3333CC"/>
              </a:buClr>
              <a:buSzPct val="60000"/>
            </a:pPr>
            <a:endParaRPr lang="en-US" altLang="ja-JP" sz="2400" dirty="0">
              <a:solidFill>
                <a:srgbClr val="002060"/>
              </a:solidFill>
              <a:ea typeface="Times New Roman"/>
              <a:cs typeface="Times New Roman"/>
            </a:endParaRPr>
          </a:p>
          <a:p>
            <a:pPr marL="0" indent="0">
              <a:spcBef>
                <a:spcPts val="600"/>
              </a:spcBef>
              <a:spcAft>
                <a:spcPts val="600"/>
              </a:spcAft>
              <a:buNone/>
              <a:tabLst>
                <a:tab pos="514350" algn="l"/>
                <a:tab pos="2743200" algn="l"/>
                <a:tab pos="4114800" algn="l"/>
                <a:tab pos="5626735" algn="r"/>
              </a:tabLst>
            </a:pPr>
            <a:endParaRPr lang="en-AU" sz="4400" dirty="0">
              <a:solidFill>
                <a:srgbClr val="002060"/>
              </a:solidFill>
              <a:ea typeface="Times New Roman"/>
              <a:cs typeface="Times New Roman"/>
            </a:endParaRPr>
          </a:p>
          <a:p>
            <a:pPr marL="0" indent="0">
              <a:buNone/>
            </a:pPr>
            <a:endParaRPr lang="en-NZ" dirty="0"/>
          </a:p>
          <a:p>
            <a:pPr marL="0" indent="0">
              <a:spcBef>
                <a:spcPts val="600"/>
              </a:spcBef>
              <a:spcAft>
                <a:spcPts val="600"/>
              </a:spcAft>
              <a:buNone/>
              <a:tabLst>
                <a:tab pos="514350" algn="l"/>
                <a:tab pos="2743200" algn="l"/>
                <a:tab pos="4114800" algn="l"/>
                <a:tab pos="5626735" algn="r"/>
              </a:tabLst>
            </a:pPr>
            <a:endParaRPr lang="en-AU" sz="3000" b="1" dirty="0" smtClean="0">
              <a:solidFill>
                <a:srgbClr val="002060"/>
              </a:solidFill>
              <a:ea typeface="Times New Roman"/>
              <a:cs typeface="Times New Roman"/>
            </a:endParaRPr>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116632"/>
            <a:ext cx="1275333" cy="781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661470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216" y="150285"/>
            <a:ext cx="8229600" cy="844902"/>
          </a:xfrm>
        </p:spPr>
        <p:txBody>
          <a:bodyPr>
            <a:normAutofit fontScale="90000"/>
          </a:bodyPr>
          <a:lstStyle/>
          <a:p>
            <a:r>
              <a:rPr lang="en-NZ" sz="3600" b="1" dirty="0" smtClean="0">
                <a:solidFill>
                  <a:srgbClr val="0070C0"/>
                </a:solidFill>
                <a:cs typeface="Arial" panose="020B0604020202020204" pitchFamily="34" charset="0"/>
              </a:rPr>
              <a:t>Quality Measurement of </a:t>
            </a:r>
            <a:br>
              <a:rPr lang="en-NZ" sz="3600" b="1" dirty="0" smtClean="0">
                <a:solidFill>
                  <a:srgbClr val="0070C0"/>
                </a:solidFill>
                <a:cs typeface="Arial" panose="020B0604020202020204" pitchFamily="34" charset="0"/>
              </a:rPr>
            </a:br>
            <a:r>
              <a:rPr lang="en-NZ" sz="3600" b="1" dirty="0" smtClean="0">
                <a:solidFill>
                  <a:srgbClr val="0070C0"/>
                </a:solidFill>
                <a:cs typeface="Arial" panose="020B0604020202020204" pitchFamily="34" charset="0"/>
              </a:rPr>
              <a:t>Agricultural Products</a:t>
            </a:r>
            <a:endParaRPr lang="en-NZ" sz="3600" b="1" dirty="0">
              <a:solidFill>
                <a:srgbClr val="00B0F0"/>
              </a:solidFill>
              <a:cs typeface="Arial" panose="020B0604020202020204" pitchFamily="34" charset="0"/>
            </a:endParaRPr>
          </a:p>
        </p:txBody>
      </p:sp>
      <p:sp>
        <p:nvSpPr>
          <p:cNvPr id="3" name="Content Placeholder 2"/>
          <p:cNvSpPr>
            <a:spLocks noGrp="1"/>
          </p:cNvSpPr>
          <p:nvPr>
            <p:ph idx="1"/>
          </p:nvPr>
        </p:nvSpPr>
        <p:spPr>
          <a:xfrm>
            <a:off x="107504" y="1124744"/>
            <a:ext cx="8928992" cy="5472608"/>
          </a:xfrm>
        </p:spPr>
        <p:txBody>
          <a:bodyPr>
            <a:noAutofit/>
          </a:bodyPr>
          <a:lstStyle/>
          <a:p>
            <a:pPr marL="0" indent="0">
              <a:spcBef>
                <a:spcPts val="600"/>
              </a:spcBef>
              <a:spcAft>
                <a:spcPts val="600"/>
              </a:spcAft>
              <a:buNone/>
              <a:tabLst>
                <a:tab pos="514350" algn="l"/>
                <a:tab pos="2743200" algn="l"/>
                <a:tab pos="4114800" algn="l"/>
                <a:tab pos="5626735" algn="r"/>
              </a:tabLst>
            </a:pPr>
            <a:r>
              <a:rPr lang="en-AU" sz="2300" b="1" dirty="0" smtClean="0">
                <a:solidFill>
                  <a:srgbClr val="002060"/>
                </a:solidFill>
                <a:ea typeface="Times New Roman"/>
                <a:cs typeface="Times New Roman"/>
              </a:rPr>
              <a:t>Action Points</a:t>
            </a:r>
          </a:p>
          <a:p>
            <a:r>
              <a:rPr lang="en-US" altLang="ja-JP" sz="2300" dirty="0" smtClean="0">
                <a:solidFill>
                  <a:srgbClr val="002060"/>
                </a:solidFill>
                <a:ea typeface="Times New Roman"/>
                <a:cs typeface="Times New Roman"/>
              </a:rPr>
              <a:t>Plan </a:t>
            </a:r>
            <a:r>
              <a:rPr lang="en-US" altLang="ja-JP" sz="2300" dirty="0">
                <a:solidFill>
                  <a:srgbClr val="002060"/>
                </a:solidFill>
                <a:ea typeface="Times New Roman"/>
                <a:cs typeface="Times New Roman"/>
              </a:rPr>
              <a:t>the next training course on grain moisture measurement. WG calls for host economies in the future. Another policy is recruitment of competent trainees as the trainers. Considering the matured contents, it is encouraged to transfer training activities to a regional or national level, even partly. WG encourages trainees to participate in the next course as assistant trainers</a:t>
            </a:r>
            <a:r>
              <a:rPr lang="en-US" altLang="ja-JP" sz="2300" dirty="0" smtClean="0">
                <a:solidFill>
                  <a:srgbClr val="002060"/>
                </a:solidFill>
                <a:ea typeface="Times New Roman"/>
                <a:cs typeface="Times New Roman"/>
              </a:rPr>
              <a:t>.</a:t>
            </a:r>
          </a:p>
          <a:p>
            <a:pPr marL="0" indent="0">
              <a:buNone/>
            </a:pPr>
            <a:endParaRPr lang="en-US" altLang="ja-JP" sz="2300" dirty="0">
              <a:solidFill>
                <a:srgbClr val="002060"/>
              </a:solidFill>
              <a:ea typeface="Times New Roman"/>
              <a:cs typeface="Times New Roman"/>
            </a:endParaRPr>
          </a:p>
          <a:p>
            <a:r>
              <a:rPr lang="en-US" altLang="ja-JP" sz="2300" dirty="0">
                <a:solidFill>
                  <a:srgbClr val="002060"/>
                </a:solidFill>
                <a:ea typeface="Times New Roman"/>
                <a:cs typeface="Times New Roman"/>
              </a:rPr>
              <a:t>Continue to seek comments on the Guide Document on Rice Moisture Measurement. The WG hopes the official version would be uploaded on the APLMF website for the benefit of the member economies.</a:t>
            </a:r>
          </a:p>
          <a:p>
            <a:pPr lvl="0"/>
            <a:endParaRPr lang="en-NZ" sz="2300" dirty="0"/>
          </a:p>
          <a:p>
            <a:pPr marL="0" indent="0">
              <a:spcBef>
                <a:spcPts val="600"/>
              </a:spcBef>
              <a:spcAft>
                <a:spcPts val="600"/>
              </a:spcAft>
              <a:buNone/>
              <a:tabLst>
                <a:tab pos="514350" algn="l"/>
                <a:tab pos="2743200" algn="l"/>
                <a:tab pos="4114800" algn="l"/>
                <a:tab pos="5626735" algn="r"/>
              </a:tabLst>
            </a:pPr>
            <a:endParaRPr lang="en-AU" sz="2300" b="1" dirty="0" smtClean="0">
              <a:solidFill>
                <a:srgbClr val="002060"/>
              </a:solidFill>
              <a:ea typeface="Times New Roman"/>
              <a:cs typeface="Times New Roman"/>
            </a:endParaRPr>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116632"/>
            <a:ext cx="1275333" cy="781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506901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216" y="150285"/>
            <a:ext cx="8229600" cy="844902"/>
          </a:xfrm>
        </p:spPr>
        <p:txBody>
          <a:bodyPr>
            <a:normAutofit fontScale="90000"/>
          </a:bodyPr>
          <a:lstStyle/>
          <a:p>
            <a:r>
              <a:rPr lang="en-NZ" sz="3600" b="1" dirty="0" smtClean="0">
                <a:solidFill>
                  <a:srgbClr val="0070C0"/>
                </a:solidFill>
                <a:cs typeface="Arial" panose="020B0604020202020204" pitchFamily="34" charset="0"/>
              </a:rPr>
              <a:t>Quality Measurement of </a:t>
            </a:r>
            <a:br>
              <a:rPr lang="en-NZ" sz="3600" b="1" dirty="0" smtClean="0">
                <a:solidFill>
                  <a:srgbClr val="0070C0"/>
                </a:solidFill>
                <a:cs typeface="Arial" panose="020B0604020202020204" pitchFamily="34" charset="0"/>
              </a:rPr>
            </a:br>
            <a:r>
              <a:rPr lang="en-NZ" sz="3600" b="1" dirty="0" smtClean="0">
                <a:solidFill>
                  <a:srgbClr val="0070C0"/>
                </a:solidFill>
                <a:cs typeface="Arial" panose="020B0604020202020204" pitchFamily="34" charset="0"/>
              </a:rPr>
              <a:t>Agricultural Products</a:t>
            </a:r>
            <a:endParaRPr lang="en-NZ" sz="3600" b="1" dirty="0">
              <a:solidFill>
                <a:srgbClr val="00B0F0"/>
              </a:solidFill>
              <a:cs typeface="Arial" panose="020B0604020202020204" pitchFamily="34" charset="0"/>
            </a:endParaRPr>
          </a:p>
        </p:txBody>
      </p:sp>
      <p:sp>
        <p:nvSpPr>
          <p:cNvPr id="3" name="Content Placeholder 2"/>
          <p:cNvSpPr>
            <a:spLocks noGrp="1"/>
          </p:cNvSpPr>
          <p:nvPr>
            <p:ph idx="1"/>
          </p:nvPr>
        </p:nvSpPr>
        <p:spPr>
          <a:xfrm>
            <a:off x="107504" y="1052736"/>
            <a:ext cx="8928992" cy="5544616"/>
          </a:xfrm>
        </p:spPr>
        <p:txBody>
          <a:bodyPr>
            <a:normAutofit/>
          </a:bodyPr>
          <a:lstStyle/>
          <a:p>
            <a:pPr marL="0" indent="0">
              <a:lnSpc>
                <a:spcPct val="80000"/>
              </a:lnSpc>
              <a:spcBef>
                <a:spcPts val="600"/>
              </a:spcBef>
              <a:spcAft>
                <a:spcPts val="600"/>
              </a:spcAft>
              <a:buFont typeface="Arial" panose="020B0604020202020204" pitchFamily="34" charset="0"/>
              <a:buNone/>
              <a:tabLst>
                <a:tab pos="514350" algn="l"/>
                <a:tab pos="2743200" algn="l"/>
                <a:tab pos="4114800" algn="l"/>
                <a:tab pos="5626735" algn="r"/>
              </a:tabLst>
            </a:pPr>
            <a:r>
              <a:rPr lang="en-AU" sz="2300" b="1" dirty="0">
                <a:solidFill>
                  <a:srgbClr val="002060"/>
                </a:solidFill>
                <a:ea typeface="Times New Roman"/>
                <a:cs typeface="Times New Roman"/>
              </a:rPr>
              <a:t>Action Points</a:t>
            </a:r>
          </a:p>
          <a:p>
            <a:pPr marL="0" indent="0">
              <a:lnSpc>
                <a:spcPct val="80000"/>
              </a:lnSpc>
              <a:spcBef>
                <a:spcPts val="600"/>
              </a:spcBef>
              <a:spcAft>
                <a:spcPts val="600"/>
              </a:spcAft>
              <a:buFont typeface="Arial" panose="020B0604020202020204" pitchFamily="34" charset="0"/>
              <a:buNone/>
              <a:tabLst>
                <a:tab pos="514350" algn="l"/>
                <a:tab pos="2743200" algn="l"/>
                <a:tab pos="4114800" algn="l"/>
                <a:tab pos="5626735" algn="r"/>
              </a:tabLst>
            </a:pPr>
            <a:endParaRPr lang="en-AU" sz="2300" b="1" dirty="0">
              <a:solidFill>
                <a:srgbClr val="002060"/>
              </a:solidFill>
              <a:ea typeface="Times New Roman"/>
              <a:cs typeface="Times New Roman"/>
            </a:endParaRPr>
          </a:p>
          <a:p>
            <a:pPr>
              <a:lnSpc>
                <a:spcPct val="80000"/>
              </a:lnSpc>
            </a:pPr>
            <a:r>
              <a:rPr lang="en-US" altLang="ja-JP" sz="2300" dirty="0">
                <a:solidFill>
                  <a:srgbClr val="002060"/>
                </a:solidFill>
                <a:ea typeface="Times New Roman"/>
                <a:cs typeface="Times New Roman"/>
              </a:rPr>
              <a:t>Contribute to OIML TC 17/SC 1 and TC 17/SC 8 even after the two new recommendations are published. The WG aims to contribute to harmonize between the activities of OIML and APLMF in agricultural measurements</a:t>
            </a:r>
            <a:r>
              <a:rPr lang="en-US" altLang="ja-JP" sz="2300" dirty="0" smtClean="0">
                <a:solidFill>
                  <a:srgbClr val="002060"/>
                </a:solidFill>
                <a:ea typeface="Times New Roman"/>
                <a:cs typeface="Times New Roman"/>
              </a:rPr>
              <a:t>.</a:t>
            </a:r>
          </a:p>
          <a:p>
            <a:pPr marL="0" indent="0">
              <a:buNone/>
            </a:pPr>
            <a:endParaRPr lang="en-US" altLang="ja-JP" sz="2300" dirty="0">
              <a:solidFill>
                <a:srgbClr val="002060"/>
              </a:solidFill>
              <a:ea typeface="Times New Roman"/>
              <a:cs typeface="Times New Roman"/>
            </a:endParaRPr>
          </a:p>
          <a:p>
            <a:r>
              <a:rPr lang="en-US" altLang="ja-JP" sz="2300" dirty="0">
                <a:solidFill>
                  <a:srgbClr val="002060"/>
                </a:solidFill>
                <a:ea typeface="Times New Roman"/>
                <a:cs typeface="Times New Roman"/>
              </a:rPr>
              <a:t>Monitoring activities of BIPM and APMP on grain moisture measurement. They recognize the importance of grain moisture measurement as an important application of scientific metrology. </a:t>
            </a:r>
            <a:endParaRPr lang="en-US" altLang="ja-JP" sz="2300" dirty="0" smtClean="0">
              <a:solidFill>
                <a:srgbClr val="002060"/>
              </a:solidFill>
              <a:ea typeface="Times New Roman"/>
              <a:cs typeface="Times New Roman"/>
            </a:endParaRPr>
          </a:p>
          <a:p>
            <a:pPr marL="0" indent="0">
              <a:buNone/>
            </a:pPr>
            <a:endParaRPr lang="en-US" altLang="ja-JP" sz="2300" dirty="0" smtClean="0">
              <a:solidFill>
                <a:srgbClr val="002060"/>
              </a:solidFill>
              <a:ea typeface="Times New Roman"/>
              <a:cs typeface="Times New Roman"/>
            </a:endParaRPr>
          </a:p>
          <a:p>
            <a:r>
              <a:rPr lang="en-US" altLang="ja-JP" sz="2300" dirty="0" smtClean="0">
                <a:solidFill>
                  <a:srgbClr val="002060"/>
                </a:solidFill>
                <a:ea typeface="Times New Roman"/>
                <a:cs typeface="Times New Roman"/>
              </a:rPr>
              <a:t>Support </a:t>
            </a:r>
            <a:r>
              <a:rPr lang="en-US" altLang="ja-JP" sz="2300" dirty="0">
                <a:solidFill>
                  <a:srgbClr val="002060"/>
                </a:solidFill>
                <a:ea typeface="Times New Roman"/>
                <a:cs typeface="Times New Roman"/>
              </a:rPr>
              <a:t>MEDEA training courses as a CC (Coordination Committee) member.</a:t>
            </a:r>
          </a:p>
          <a:p>
            <a:pPr lvl="0"/>
            <a:endParaRPr lang="en-NZ" sz="2300" dirty="0"/>
          </a:p>
          <a:p>
            <a:pPr marL="0" indent="0">
              <a:spcBef>
                <a:spcPts val="600"/>
              </a:spcBef>
              <a:spcAft>
                <a:spcPts val="600"/>
              </a:spcAft>
              <a:buNone/>
              <a:tabLst>
                <a:tab pos="514350" algn="l"/>
                <a:tab pos="2743200" algn="l"/>
                <a:tab pos="4114800" algn="l"/>
                <a:tab pos="5626735" algn="r"/>
              </a:tabLst>
            </a:pPr>
            <a:endParaRPr lang="en-AU" sz="2300" b="1" dirty="0" smtClean="0">
              <a:solidFill>
                <a:srgbClr val="002060"/>
              </a:solidFill>
              <a:ea typeface="Times New Roman"/>
              <a:cs typeface="Times New Roman"/>
            </a:endParaRPr>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116632"/>
            <a:ext cx="1275333" cy="781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483885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216" y="150285"/>
            <a:ext cx="8229600" cy="844902"/>
          </a:xfrm>
        </p:spPr>
        <p:txBody>
          <a:bodyPr>
            <a:normAutofit/>
          </a:bodyPr>
          <a:lstStyle/>
          <a:p>
            <a:r>
              <a:rPr lang="en-NZ" sz="3600" b="1" dirty="0" smtClean="0">
                <a:solidFill>
                  <a:srgbClr val="0070C0"/>
                </a:solidFill>
                <a:cs typeface="Arial" panose="020B0604020202020204" pitchFamily="34" charset="0"/>
              </a:rPr>
              <a:t>Training Coordination</a:t>
            </a:r>
            <a:endParaRPr lang="en-NZ" sz="3600" b="1" dirty="0">
              <a:solidFill>
                <a:srgbClr val="00B0F0"/>
              </a:solidFill>
              <a:cs typeface="Arial" panose="020B0604020202020204" pitchFamily="34" charset="0"/>
            </a:endParaRPr>
          </a:p>
        </p:txBody>
      </p:sp>
      <p:sp>
        <p:nvSpPr>
          <p:cNvPr id="3" name="Content Placeholder 2"/>
          <p:cNvSpPr>
            <a:spLocks noGrp="1"/>
          </p:cNvSpPr>
          <p:nvPr>
            <p:ph idx="1"/>
          </p:nvPr>
        </p:nvSpPr>
        <p:spPr>
          <a:xfrm>
            <a:off x="107504" y="1052736"/>
            <a:ext cx="8928992" cy="5544616"/>
          </a:xfrm>
        </p:spPr>
        <p:txBody>
          <a:bodyPr>
            <a:normAutofit/>
          </a:bodyPr>
          <a:lstStyle/>
          <a:p>
            <a:pPr marL="0" indent="0">
              <a:spcBef>
                <a:spcPts val="600"/>
              </a:spcBef>
              <a:spcAft>
                <a:spcPts val="600"/>
              </a:spcAft>
              <a:buNone/>
              <a:tabLst>
                <a:tab pos="514350" algn="l"/>
                <a:tab pos="2743200" algn="l"/>
                <a:tab pos="4114800" algn="l"/>
                <a:tab pos="5626735" algn="r"/>
              </a:tabLst>
            </a:pPr>
            <a:r>
              <a:rPr lang="en-AU" sz="2300" b="1" dirty="0" smtClean="0">
                <a:solidFill>
                  <a:srgbClr val="002060"/>
                </a:solidFill>
                <a:ea typeface="Times New Roman"/>
                <a:cs typeface="Times New Roman"/>
              </a:rPr>
              <a:t>Action Points</a:t>
            </a:r>
          </a:p>
          <a:p>
            <a:pPr marL="457200" lvl="1" indent="0">
              <a:buNone/>
            </a:pPr>
            <a:endParaRPr lang="en-NZ" sz="2300" dirty="0">
              <a:solidFill>
                <a:srgbClr val="002060"/>
              </a:solidFill>
              <a:ea typeface="Times New Roman"/>
              <a:cs typeface="Times New Roman"/>
            </a:endParaRPr>
          </a:p>
          <a:p>
            <a:pPr marL="0" indent="0">
              <a:buNone/>
            </a:pPr>
            <a:endParaRPr lang="en-NZ" sz="2300" dirty="0"/>
          </a:p>
          <a:p>
            <a:pPr marL="0" indent="0">
              <a:spcBef>
                <a:spcPts val="600"/>
              </a:spcBef>
              <a:spcAft>
                <a:spcPts val="600"/>
              </a:spcAft>
              <a:buNone/>
              <a:tabLst>
                <a:tab pos="514350" algn="l"/>
                <a:tab pos="2743200" algn="l"/>
                <a:tab pos="4114800" algn="l"/>
                <a:tab pos="5626735" algn="r"/>
              </a:tabLst>
            </a:pPr>
            <a:endParaRPr lang="en-AU" sz="2300" b="1" dirty="0" smtClean="0">
              <a:solidFill>
                <a:srgbClr val="002060"/>
              </a:solidFill>
              <a:ea typeface="Times New Roman"/>
              <a:cs typeface="Times New Roman"/>
            </a:endParaRPr>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116632"/>
            <a:ext cx="1275333" cy="781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1"/>
          <p:cNvSpPr txBox="1">
            <a:spLocks/>
          </p:cNvSpPr>
          <p:nvPr/>
        </p:nvSpPr>
        <p:spPr>
          <a:xfrm>
            <a:off x="-32494" y="496091"/>
            <a:ext cx="9144000" cy="126876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2400" dirty="0"/>
          </a:p>
        </p:txBody>
      </p:sp>
      <p:graphicFrame>
        <p:nvGraphicFramePr>
          <p:cNvPr id="6" name="Table 5"/>
          <p:cNvGraphicFramePr>
            <a:graphicFrameLocks noGrp="1"/>
          </p:cNvGraphicFramePr>
          <p:nvPr>
            <p:extLst>
              <p:ext uri="{D42A27DB-BD31-4B8C-83A1-F6EECF244321}">
                <p14:modId xmlns:p14="http://schemas.microsoft.com/office/powerpoint/2010/main" val="4167020969"/>
              </p:ext>
            </p:extLst>
          </p:nvPr>
        </p:nvGraphicFramePr>
        <p:xfrm>
          <a:off x="127389" y="1455157"/>
          <a:ext cx="8909107" cy="5199744"/>
        </p:xfrm>
        <a:graphic>
          <a:graphicData uri="http://schemas.openxmlformats.org/drawingml/2006/table">
            <a:tbl>
              <a:tblPr firstRow="1" firstCol="1" bandRow="1">
                <a:tableStyleId>{5C22544A-7EE6-4342-B048-85BDC9FD1C3A}</a:tableStyleId>
              </a:tblPr>
              <a:tblGrid>
                <a:gridCol w="4340006"/>
                <a:gridCol w="1742297"/>
                <a:gridCol w="1442365"/>
                <a:gridCol w="1384439"/>
              </a:tblGrid>
              <a:tr h="716164">
                <a:tc>
                  <a:txBody>
                    <a:bodyPr/>
                    <a:lstStyle/>
                    <a:p>
                      <a:pPr>
                        <a:spcAft>
                          <a:spcPts val="0"/>
                        </a:spcAft>
                      </a:pPr>
                      <a:r>
                        <a:rPr lang="en-US" sz="2300" dirty="0">
                          <a:effectLst/>
                        </a:rPr>
                        <a:t>Course</a:t>
                      </a:r>
                      <a:endParaRPr lang="en-AU" sz="2300" dirty="0">
                        <a:effectLst/>
                        <a:latin typeface="Times New Roman"/>
                        <a:ea typeface="MS Mincho"/>
                        <a:cs typeface="SimSun"/>
                      </a:endParaRPr>
                    </a:p>
                  </a:txBody>
                  <a:tcPr marL="68580" marR="68580" marT="0" marB="0"/>
                </a:tc>
                <a:tc>
                  <a:txBody>
                    <a:bodyPr/>
                    <a:lstStyle/>
                    <a:p>
                      <a:pPr>
                        <a:spcAft>
                          <a:spcPts val="0"/>
                        </a:spcAft>
                      </a:pPr>
                      <a:r>
                        <a:rPr lang="en-US" sz="2300">
                          <a:effectLst/>
                        </a:rPr>
                        <a:t>Host Economy</a:t>
                      </a:r>
                      <a:endParaRPr lang="en-AU" sz="2300">
                        <a:effectLst/>
                        <a:latin typeface="Times New Roman"/>
                        <a:ea typeface="MS Mincho"/>
                        <a:cs typeface="SimSun"/>
                      </a:endParaRPr>
                    </a:p>
                  </a:txBody>
                  <a:tcPr marL="68580" marR="68580" marT="0" marB="0"/>
                </a:tc>
                <a:tc>
                  <a:txBody>
                    <a:bodyPr/>
                    <a:lstStyle/>
                    <a:p>
                      <a:pPr>
                        <a:spcAft>
                          <a:spcPts val="0"/>
                        </a:spcAft>
                      </a:pPr>
                      <a:r>
                        <a:rPr lang="en-US" sz="2300">
                          <a:effectLst/>
                        </a:rPr>
                        <a:t>Trainers </a:t>
                      </a:r>
                      <a:endParaRPr lang="en-AU" sz="2300">
                        <a:effectLst/>
                        <a:latin typeface="Times New Roman"/>
                        <a:ea typeface="MS Mincho"/>
                        <a:cs typeface="SimSun"/>
                      </a:endParaRPr>
                    </a:p>
                  </a:txBody>
                  <a:tcPr marL="68580" marR="68580" marT="0" marB="0"/>
                </a:tc>
                <a:tc>
                  <a:txBody>
                    <a:bodyPr/>
                    <a:lstStyle/>
                    <a:p>
                      <a:pPr>
                        <a:spcAft>
                          <a:spcPts val="0"/>
                        </a:spcAft>
                      </a:pPr>
                      <a:r>
                        <a:rPr lang="en-US" sz="2300">
                          <a:effectLst/>
                        </a:rPr>
                        <a:t>Schedule</a:t>
                      </a:r>
                      <a:endParaRPr lang="en-AU" sz="2300">
                        <a:effectLst/>
                        <a:latin typeface="Times New Roman"/>
                        <a:ea typeface="MS Mincho"/>
                        <a:cs typeface="SimSun"/>
                      </a:endParaRPr>
                    </a:p>
                  </a:txBody>
                  <a:tcPr marL="68580" marR="68580" marT="0" marB="0"/>
                </a:tc>
              </a:tr>
              <a:tr h="762813">
                <a:tc>
                  <a:txBody>
                    <a:bodyPr/>
                    <a:lstStyle/>
                    <a:p>
                      <a:pPr>
                        <a:spcAft>
                          <a:spcPts val="0"/>
                        </a:spcAft>
                      </a:pPr>
                      <a:r>
                        <a:rPr lang="en-US" sz="2300" dirty="0">
                          <a:effectLst/>
                        </a:rPr>
                        <a:t>Verification </a:t>
                      </a:r>
                      <a:r>
                        <a:rPr lang="en-US" sz="2300" dirty="0" smtClean="0">
                          <a:effectLst/>
                        </a:rPr>
                        <a:t>of</a:t>
                      </a:r>
                      <a:r>
                        <a:rPr lang="en-AU" sz="2300" baseline="0" dirty="0" smtClean="0">
                          <a:effectLst/>
                        </a:rPr>
                        <a:t> </a:t>
                      </a:r>
                      <a:r>
                        <a:rPr lang="en-US" sz="2300" dirty="0" smtClean="0">
                          <a:effectLst/>
                        </a:rPr>
                        <a:t>weighbridges</a:t>
                      </a:r>
                      <a:endParaRPr lang="en-AU" sz="2300" dirty="0">
                        <a:effectLst/>
                        <a:latin typeface="Times New Roman"/>
                        <a:ea typeface="MS Mincho"/>
                        <a:cs typeface="SimSun"/>
                      </a:endParaRPr>
                    </a:p>
                  </a:txBody>
                  <a:tcPr marL="68580" marR="68580" marT="0" marB="0"/>
                </a:tc>
                <a:tc>
                  <a:txBody>
                    <a:bodyPr/>
                    <a:lstStyle/>
                    <a:p>
                      <a:pPr>
                        <a:spcAft>
                          <a:spcPts val="0"/>
                        </a:spcAft>
                      </a:pPr>
                      <a:r>
                        <a:rPr lang="en-US" sz="2300">
                          <a:effectLst/>
                        </a:rPr>
                        <a:t>China</a:t>
                      </a:r>
                      <a:endParaRPr lang="en-AU" sz="2300">
                        <a:effectLst/>
                      </a:endParaRPr>
                    </a:p>
                    <a:p>
                      <a:pPr>
                        <a:spcAft>
                          <a:spcPts val="0"/>
                        </a:spcAft>
                      </a:pPr>
                      <a:r>
                        <a:rPr lang="en-US" sz="2300">
                          <a:effectLst/>
                        </a:rPr>
                        <a:t> </a:t>
                      </a:r>
                      <a:endParaRPr lang="en-AU" sz="2300">
                        <a:effectLst/>
                        <a:latin typeface="Times New Roman"/>
                        <a:ea typeface="MS Mincho"/>
                        <a:cs typeface="SimSun"/>
                      </a:endParaRPr>
                    </a:p>
                  </a:txBody>
                  <a:tcPr marL="68580" marR="68580" marT="0" marB="0"/>
                </a:tc>
                <a:tc>
                  <a:txBody>
                    <a:bodyPr/>
                    <a:lstStyle/>
                    <a:p>
                      <a:pPr>
                        <a:spcAft>
                          <a:spcPts val="0"/>
                        </a:spcAft>
                      </a:pPr>
                      <a:r>
                        <a:rPr lang="en-US" sz="2300">
                          <a:effectLst/>
                        </a:rPr>
                        <a:t>China</a:t>
                      </a:r>
                      <a:endParaRPr lang="en-AU" sz="2300">
                        <a:effectLst/>
                        <a:latin typeface="Times New Roman"/>
                        <a:ea typeface="MS Mincho"/>
                        <a:cs typeface="SimSun"/>
                      </a:endParaRPr>
                    </a:p>
                  </a:txBody>
                  <a:tcPr marL="68580" marR="68580" marT="0" marB="0"/>
                </a:tc>
                <a:tc>
                  <a:txBody>
                    <a:bodyPr/>
                    <a:lstStyle/>
                    <a:p>
                      <a:pPr>
                        <a:spcAft>
                          <a:spcPts val="0"/>
                        </a:spcAft>
                      </a:pPr>
                      <a:r>
                        <a:rPr lang="en-US" sz="2300">
                          <a:effectLst/>
                        </a:rPr>
                        <a:t>9. 2017</a:t>
                      </a:r>
                      <a:endParaRPr lang="en-AU" sz="2300">
                        <a:effectLst/>
                      </a:endParaRPr>
                    </a:p>
                    <a:p>
                      <a:pPr>
                        <a:spcAft>
                          <a:spcPts val="0"/>
                        </a:spcAft>
                      </a:pPr>
                      <a:r>
                        <a:rPr lang="en-US" sz="2300">
                          <a:effectLst/>
                        </a:rPr>
                        <a:t> </a:t>
                      </a:r>
                      <a:endParaRPr lang="en-AU" sz="2300">
                        <a:effectLst/>
                        <a:latin typeface="Times New Roman"/>
                        <a:ea typeface="MS Mincho"/>
                        <a:cs typeface="SimSun"/>
                      </a:endParaRPr>
                    </a:p>
                  </a:txBody>
                  <a:tcPr marL="68580" marR="68580" marT="0" marB="0"/>
                </a:tc>
              </a:tr>
              <a:tr h="762813">
                <a:tc>
                  <a:txBody>
                    <a:bodyPr/>
                    <a:lstStyle/>
                    <a:p>
                      <a:pPr>
                        <a:spcAft>
                          <a:spcPts val="0"/>
                        </a:spcAft>
                      </a:pPr>
                      <a:r>
                        <a:rPr lang="en-US" sz="2300">
                          <a:effectLst/>
                        </a:rPr>
                        <a:t>Verification of bulk flow meters for petrol and diesel</a:t>
                      </a:r>
                      <a:endParaRPr lang="en-AU" sz="2300">
                        <a:effectLst/>
                        <a:latin typeface="Times New Roman"/>
                        <a:ea typeface="MS Mincho"/>
                        <a:cs typeface="SimSun"/>
                      </a:endParaRPr>
                    </a:p>
                  </a:txBody>
                  <a:tcPr marL="68580" marR="68580" marT="0" marB="0"/>
                </a:tc>
                <a:tc>
                  <a:txBody>
                    <a:bodyPr/>
                    <a:lstStyle/>
                    <a:p>
                      <a:pPr>
                        <a:spcAft>
                          <a:spcPts val="0"/>
                        </a:spcAft>
                      </a:pPr>
                      <a:r>
                        <a:rPr lang="en-US" sz="2300" dirty="0">
                          <a:effectLst/>
                        </a:rPr>
                        <a:t>Thailand</a:t>
                      </a:r>
                      <a:endParaRPr lang="en-AU" sz="2300" dirty="0">
                        <a:effectLst/>
                        <a:latin typeface="Times New Roman"/>
                        <a:ea typeface="MS Mincho"/>
                        <a:cs typeface="SimSun"/>
                      </a:endParaRPr>
                    </a:p>
                  </a:txBody>
                  <a:tcPr marL="68580" marR="68580" marT="0" marB="0"/>
                </a:tc>
                <a:tc>
                  <a:txBody>
                    <a:bodyPr/>
                    <a:lstStyle/>
                    <a:p>
                      <a:pPr>
                        <a:spcAft>
                          <a:spcPts val="0"/>
                        </a:spcAft>
                      </a:pPr>
                      <a:r>
                        <a:rPr lang="en-US" sz="2300">
                          <a:effectLst/>
                        </a:rPr>
                        <a:t>Australia</a:t>
                      </a:r>
                      <a:endParaRPr lang="en-AU" sz="2300">
                        <a:effectLst/>
                        <a:latin typeface="Times New Roman"/>
                        <a:ea typeface="MS Mincho"/>
                        <a:cs typeface="SimSun"/>
                      </a:endParaRPr>
                    </a:p>
                  </a:txBody>
                  <a:tcPr marL="68580" marR="68580" marT="0" marB="0"/>
                </a:tc>
                <a:tc>
                  <a:txBody>
                    <a:bodyPr/>
                    <a:lstStyle/>
                    <a:p>
                      <a:pPr>
                        <a:spcAft>
                          <a:spcPts val="0"/>
                        </a:spcAft>
                      </a:pPr>
                      <a:r>
                        <a:rPr lang="en-US" sz="2300">
                          <a:effectLst/>
                        </a:rPr>
                        <a:t>24-28 July 2017 </a:t>
                      </a:r>
                      <a:endParaRPr lang="en-AU" sz="2300">
                        <a:effectLst/>
                        <a:latin typeface="Times New Roman"/>
                        <a:ea typeface="MS Mincho"/>
                        <a:cs typeface="SimSun"/>
                      </a:endParaRPr>
                    </a:p>
                  </a:txBody>
                  <a:tcPr marL="68580" marR="68580" marT="0" marB="0"/>
                </a:tc>
              </a:tr>
              <a:tr h="762813">
                <a:tc>
                  <a:txBody>
                    <a:bodyPr/>
                    <a:lstStyle/>
                    <a:p>
                      <a:pPr>
                        <a:spcAft>
                          <a:spcPts val="0"/>
                        </a:spcAft>
                      </a:pPr>
                      <a:r>
                        <a:rPr lang="en-US" sz="2300">
                          <a:effectLst/>
                        </a:rPr>
                        <a:t>Verification and pattern approval of water meters</a:t>
                      </a:r>
                      <a:endParaRPr lang="en-AU" sz="2300">
                        <a:effectLst/>
                        <a:latin typeface="Times New Roman"/>
                        <a:ea typeface="MS Mincho"/>
                        <a:cs typeface="SimSun"/>
                      </a:endParaRPr>
                    </a:p>
                  </a:txBody>
                  <a:tcPr marL="68580" marR="68580" marT="0" marB="0"/>
                </a:tc>
                <a:tc>
                  <a:txBody>
                    <a:bodyPr/>
                    <a:lstStyle/>
                    <a:p>
                      <a:pPr>
                        <a:spcAft>
                          <a:spcPts val="0"/>
                        </a:spcAft>
                      </a:pPr>
                      <a:r>
                        <a:rPr lang="en-US" sz="2300" dirty="0">
                          <a:effectLst/>
                        </a:rPr>
                        <a:t>Malaysia</a:t>
                      </a:r>
                      <a:endParaRPr lang="en-AU" sz="2300" dirty="0">
                        <a:effectLst/>
                      </a:endParaRPr>
                    </a:p>
                    <a:p>
                      <a:pPr>
                        <a:spcAft>
                          <a:spcPts val="0"/>
                        </a:spcAft>
                      </a:pPr>
                      <a:r>
                        <a:rPr lang="en-US" sz="2300" dirty="0">
                          <a:effectLst/>
                        </a:rPr>
                        <a:t> </a:t>
                      </a:r>
                      <a:endParaRPr lang="en-AU" sz="2300" dirty="0">
                        <a:effectLst/>
                        <a:latin typeface="Times New Roman"/>
                        <a:ea typeface="MS Mincho"/>
                        <a:cs typeface="SimSun"/>
                      </a:endParaRPr>
                    </a:p>
                  </a:txBody>
                  <a:tcPr marL="68580" marR="68580" marT="0" marB="0"/>
                </a:tc>
                <a:tc>
                  <a:txBody>
                    <a:bodyPr/>
                    <a:lstStyle/>
                    <a:p>
                      <a:pPr>
                        <a:spcAft>
                          <a:spcPts val="0"/>
                        </a:spcAft>
                      </a:pPr>
                      <a:r>
                        <a:rPr lang="en-US" sz="2300" dirty="0" smtClean="0">
                          <a:effectLst/>
                        </a:rPr>
                        <a:t>Australia (?)</a:t>
                      </a:r>
                      <a:endParaRPr lang="en-AU" sz="2300" dirty="0">
                        <a:effectLst/>
                        <a:latin typeface="Times New Roman"/>
                        <a:ea typeface="MS Mincho"/>
                        <a:cs typeface="SimSun"/>
                      </a:endParaRPr>
                    </a:p>
                  </a:txBody>
                  <a:tcPr marL="68580" marR="68580" marT="0" marB="0"/>
                </a:tc>
                <a:tc>
                  <a:txBody>
                    <a:bodyPr/>
                    <a:lstStyle/>
                    <a:p>
                      <a:pPr>
                        <a:spcAft>
                          <a:spcPts val="0"/>
                        </a:spcAft>
                      </a:pPr>
                      <a:r>
                        <a:rPr lang="en-US" sz="2300">
                          <a:effectLst/>
                        </a:rPr>
                        <a:t>2017 (3 days)</a:t>
                      </a:r>
                      <a:endParaRPr lang="en-AU" sz="2300">
                        <a:effectLst/>
                        <a:latin typeface="Times New Roman"/>
                        <a:ea typeface="MS Mincho"/>
                        <a:cs typeface="SimSun"/>
                      </a:endParaRPr>
                    </a:p>
                  </a:txBody>
                  <a:tcPr marL="68580" marR="68580" marT="0" marB="0"/>
                </a:tc>
              </a:tr>
              <a:tr h="716164">
                <a:tc>
                  <a:txBody>
                    <a:bodyPr/>
                    <a:lstStyle/>
                    <a:p>
                      <a:pPr>
                        <a:spcAft>
                          <a:spcPts val="0"/>
                        </a:spcAft>
                      </a:pPr>
                      <a:r>
                        <a:rPr lang="en-US" sz="2300">
                          <a:effectLst/>
                        </a:rPr>
                        <a:t>Verification of rice moisture meters</a:t>
                      </a:r>
                      <a:endParaRPr lang="en-AU" sz="2300">
                        <a:effectLst/>
                        <a:latin typeface="Times New Roman"/>
                        <a:ea typeface="MS Mincho"/>
                        <a:cs typeface="SimSun"/>
                      </a:endParaRPr>
                    </a:p>
                  </a:txBody>
                  <a:tcPr marL="68580" marR="68580" marT="0" marB="0"/>
                </a:tc>
                <a:tc>
                  <a:txBody>
                    <a:bodyPr/>
                    <a:lstStyle/>
                    <a:p>
                      <a:pPr>
                        <a:spcAft>
                          <a:spcPts val="0"/>
                        </a:spcAft>
                      </a:pPr>
                      <a:r>
                        <a:rPr lang="en-US" sz="2300" dirty="0" err="1" smtClean="0">
                          <a:effectLst/>
                        </a:rPr>
                        <a:t>tba</a:t>
                      </a:r>
                      <a:endParaRPr lang="en-AU" sz="2300" dirty="0">
                        <a:effectLst/>
                        <a:latin typeface="Times New Roman"/>
                        <a:ea typeface="MS Mincho"/>
                        <a:cs typeface="SimSun"/>
                      </a:endParaRPr>
                    </a:p>
                  </a:txBody>
                  <a:tcPr marL="68580" marR="68580" marT="0" marB="0"/>
                </a:tc>
                <a:tc>
                  <a:txBody>
                    <a:bodyPr/>
                    <a:lstStyle/>
                    <a:p>
                      <a:pPr>
                        <a:spcAft>
                          <a:spcPts val="0"/>
                        </a:spcAft>
                      </a:pPr>
                      <a:r>
                        <a:rPr lang="en-US" sz="2300" dirty="0">
                          <a:effectLst/>
                        </a:rPr>
                        <a:t> </a:t>
                      </a:r>
                      <a:r>
                        <a:rPr lang="en-US" sz="2300" dirty="0" err="1" smtClean="0">
                          <a:effectLst/>
                        </a:rPr>
                        <a:t>tba</a:t>
                      </a:r>
                      <a:endParaRPr lang="en-AU" sz="2300" dirty="0">
                        <a:effectLst/>
                        <a:latin typeface="Times New Roman"/>
                        <a:ea typeface="MS Mincho"/>
                        <a:cs typeface="SimSun"/>
                      </a:endParaRPr>
                    </a:p>
                  </a:txBody>
                  <a:tcPr marL="68580" marR="68580" marT="0" marB="0"/>
                </a:tc>
                <a:tc>
                  <a:txBody>
                    <a:bodyPr/>
                    <a:lstStyle/>
                    <a:p>
                      <a:pPr>
                        <a:spcAft>
                          <a:spcPts val="0"/>
                        </a:spcAft>
                      </a:pPr>
                      <a:r>
                        <a:rPr lang="en-US" sz="2300" dirty="0">
                          <a:effectLst/>
                        </a:rPr>
                        <a:t> </a:t>
                      </a:r>
                      <a:r>
                        <a:rPr lang="en-US" sz="2300" dirty="0" err="1" smtClean="0">
                          <a:effectLst/>
                        </a:rPr>
                        <a:t>tba</a:t>
                      </a:r>
                      <a:endParaRPr lang="en-AU" sz="2300" dirty="0">
                        <a:effectLst/>
                        <a:latin typeface="Times New Roman"/>
                        <a:ea typeface="MS Mincho"/>
                        <a:cs typeface="SimSun"/>
                      </a:endParaRPr>
                    </a:p>
                  </a:txBody>
                  <a:tcPr marL="68580" marR="68580" marT="0" marB="0"/>
                </a:tc>
              </a:tr>
              <a:tr h="762813">
                <a:tc>
                  <a:txBody>
                    <a:bodyPr/>
                    <a:lstStyle/>
                    <a:p>
                      <a:pPr>
                        <a:spcAft>
                          <a:spcPts val="0"/>
                        </a:spcAft>
                      </a:pPr>
                      <a:r>
                        <a:rPr lang="en-US" sz="2300" dirty="0" smtClean="0">
                          <a:effectLst/>
                        </a:rPr>
                        <a:t>Joint APMP/APLMF </a:t>
                      </a:r>
                      <a:r>
                        <a:rPr lang="en-US" sz="2300" dirty="0">
                          <a:effectLst/>
                        </a:rPr>
                        <a:t>Workshop </a:t>
                      </a:r>
                      <a:r>
                        <a:rPr lang="en-US" sz="2300" dirty="0" smtClean="0">
                          <a:effectLst/>
                        </a:rPr>
                        <a:t>– Benefits of</a:t>
                      </a:r>
                      <a:r>
                        <a:rPr lang="en-US" sz="2300" baseline="0" dirty="0" smtClean="0">
                          <a:effectLst/>
                        </a:rPr>
                        <a:t> </a:t>
                      </a:r>
                      <a:r>
                        <a:rPr lang="en-US" sz="2300" dirty="0" smtClean="0">
                          <a:effectLst/>
                        </a:rPr>
                        <a:t>Metrology </a:t>
                      </a:r>
                      <a:endParaRPr lang="en-AU" sz="2300" dirty="0">
                        <a:effectLst/>
                        <a:latin typeface="Times New Roman"/>
                        <a:ea typeface="MS Mincho"/>
                        <a:cs typeface="SimSun"/>
                      </a:endParaRPr>
                    </a:p>
                  </a:txBody>
                  <a:tcPr marL="68580" marR="68580" marT="0" marB="0"/>
                </a:tc>
                <a:tc>
                  <a:txBody>
                    <a:bodyPr/>
                    <a:lstStyle/>
                    <a:p>
                      <a:pPr>
                        <a:spcAft>
                          <a:spcPts val="0"/>
                        </a:spcAft>
                      </a:pPr>
                      <a:r>
                        <a:rPr lang="en-US" sz="2300" dirty="0" smtClean="0">
                          <a:effectLst/>
                        </a:rPr>
                        <a:t>Malaysia</a:t>
                      </a:r>
                      <a:endParaRPr lang="en-AU" sz="2300" dirty="0">
                        <a:effectLst/>
                        <a:latin typeface="Times New Roman"/>
                        <a:ea typeface="MS Mincho"/>
                        <a:cs typeface="SimSun"/>
                      </a:endParaRPr>
                    </a:p>
                  </a:txBody>
                  <a:tcPr marL="68580" marR="68580" marT="0" marB="0"/>
                </a:tc>
                <a:tc>
                  <a:txBody>
                    <a:bodyPr/>
                    <a:lstStyle/>
                    <a:p>
                      <a:pPr>
                        <a:spcAft>
                          <a:spcPts val="0"/>
                        </a:spcAft>
                      </a:pPr>
                      <a:r>
                        <a:rPr lang="en-US" sz="2300" dirty="0">
                          <a:effectLst/>
                        </a:rPr>
                        <a:t> </a:t>
                      </a:r>
                      <a:r>
                        <a:rPr lang="en-US" sz="2300" dirty="0" smtClean="0">
                          <a:effectLst/>
                        </a:rPr>
                        <a:t>Camilla - convener</a:t>
                      </a:r>
                      <a:endParaRPr lang="en-AU" sz="2300" dirty="0">
                        <a:effectLst/>
                        <a:latin typeface="Times New Roman"/>
                        <a:ea typeface="MS Mincho"/>
                        <a:cs typeface="SimSun"/>
                      </a:endParaRPr>
                    </a:p>
                  </a:txBody>
                  <a:tcPr marL="68580" marR="68580" marT="0" marB="0"/>
                </a:tc>
                <a:tc>
                  <a:txBody>
                    <a:bodyPr/>
                    <a:lstStyle/>
                    <a:p>
                      <a:pPr>
                        <a:spcAft>
                          <a:spcPts val="0"/>
                        </a:spcAft>
                      </a:pPr>
                      <a:r>
                        <a:rPr lang="en-US" sz="2300" dirty="0" smtClean="0">
                          <a:effectLst/>
                        </a:rPr>
                        <a:t>22-23 May 2017</a:t>
                      </a:r>
                      <a:endParaRPr lang="en-AU" sz="2300" dirty="0">
                        <a:effectLst/>
                        <a:latin typeface="Times New Roman"/>
                        <a:ea typeface="MS Mincho"/>
                        <a:cs typeface="SimSun"/>
                      </a:endParaRPr>
                    </a:p>
                  </a:txBody>
                  <a:tcPr marL="68580" marR="68580" marT="0" marB="0"/>
                </a:tc>
              </a:tr>
              <a:tr h="716164">
                <a:tc>
                  <a:txBody>
                    <a:bodyPr/>
                    <a:lstStyle/>
                    <a:p>
                      <a:pPr>
                        <a:spcAft>
                          <a:spcPts val="0"/>
                        </a:spcAft>
                      </a:pPr>
                      <a:r>
                        <a:rPr lang="en-US" sz="2300">
                          <a:effectLst/>
                        </a:rPr>
                        <a:t>Online training based on survey results</a:t>
                      </a:r>
                      <a:endParaRPr lang="en-AU" sz="2300">
                        <a:effectLst/>
                        <a:latin typeface="Times New Roman"/>
                        <a:ea typeface="MS Mincho"/>
                        <a:cs typeface="SimSun"/>
                      </a:endParaRPr>
                    </a:p>
                  </a:txBody>
                  <a:tcPr marL="68580" marR="68580" marT="0" marB="0"/>
                </a:tc>
                <a:tc>
                  <a:txBody>
                    <a:bodyPr/>
                    <a:lstStyle/>
                    <a:p>
                      <a:pPr>
                        <a:spcAft>
                          <a:spcPts val="0"/>
                        </a:spcAft>
                      </a:pPr>
                      <a:r>
                        <a:rPr lang="en-US" sz="2300" dirty="0">
                          <a:effectLst/>
                        </a:rPr>
                        <a:t>Secretariat</a:t>
                      </a:r>
                      <a:endParaRPr lang="en-AU" sz="2300" dirty="0">
                        <a:effectLst/>
                        <a:latin typeface="Times New Roman"/>
                        <a:ea typeface="MS Mincho"/>
                        <a:cs typeface="SimSun"/>
                      </a:endParaRPr>
                    </a:p>
                  </a:txBody>
                  <a:tcPr marL="68580" marR="68580" marT="0" marB="0"/>
                </a:tc>
                <a:tc>
                  <a:txBody>
                    <a:bodyPr/>
                    <a:lstStyle/>
                    <a:p>
                      <a:pPr>
                        <a:spcAft>
                          <a:spcPts val="0"/>
                        </a:spcAft>
                      </a:pPr>
                      <a:r>
                        <a:rPr lang="en-US" sz="2300" dirty="0">
                          <a:effectLst/>
                        </a:rPr>
                        <a:t> </a:t>
                      </a:r>
                      <a:endParaRPr lang="en-AU" sz="2300" dirty="0">
                        <a:effectLst/>
                        <a:latin typeface="Times New Roman"/>
                        <a:ea typeface="MS Mincho"/>
                        <a:cs typeface="SimSun"/>
                      </a:endParaRPr>
                    </a:p>
                  </a:txBody>
                  <a:tcPr marL="68580" marR="68580" marT="0" marB="0"/>
                </a:tc>
                <a:tc>
                  <a:txBody>
                    <a:bodyPr/>
                    <a:lstStyle/>
                    <a:p>
                      <a:pPr>
                        <a:spcAft>
                          <a:spcPts val="0"/>
                        </a:spcAft>
                      </a:pPr>
                      <a:r>
                        <a:rPr lang="en-US" sz="2300" dirty="0">
                          <a:effectLst/>
                        </a:rPr>
                        <a:t> </a:t>
                      </a:r>
                      <a:endParaRPr lang="en-AU" sz="2300" dirty="0">
                        <a:effectLst/>
                        <a:latin typeface="Times New Roman"/>
                        <a:ea typeface="MS Mincho"/>
                        <a:cs typeface="SimSun"/>
                      </a:endParaRPr>
                    </a:p>
                  </a:txBody>
                  <a:tcPr marL="68580" marR="68580" marT="0" marB="0"/>
                </a:tc>
              </a:tr>
            </a:tbl>
          </a:graphicData>
        </a:graphic>
      </p:graphicFrame>
    </p:spTree>
    <p:extLst>
      <p:ext uri="{BB962C8B-B14F-4D97-AF65-F5344CB8AC3E}">
        <p14:creationId xmlns:p14="http://schemas.microsoft.com/office/powerpoint/2010/main" val="5023273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216" y="150285"/>
            <a:ext cx="8229600" cy="844902"/>
          </a:xfrm>
        </p:spPr>
        <p:txBody>
          <a:bodyPr>
            <a:normAutofit/>
          </a:bodyPr>
          <a:lstStyle/>
          <a:p>
            <a:r>
              <a:rPr lang="en-NZ" sz="3600" b="1" dirty="0" smtClean="0">
                <a:solidFill>
                  <a:srgbClr val="0070C0"/>
                </a:solidFill>
                <a:cs typeface="Arial" panose="020B0604020202020204" pitchFamily="34" charset="0"/>
              </a:rPr>
              <a:t>Training Coordination</a:t>
            </a:r>
            <a:endParaRPr lang="en-NZ" sz="3600" b="1" dirty="0">
              <a:solidFill>
                <a:srgbClr val="00B0F0"/>
              </a:solidFill>
              <a:cs typeface="Arial" panose="020B0604020202020204" pitchFamily="34" charset="0"/>
            </a:endParaRPr>
          </a:p>
        </p:txBody>
      </p:sp>
      <p:sp>
        <p:nvSpPr>
          <p:cNvPr id="3" name="Content Placeholder 2"/>
          <p:cNvSpPr>
            <a:spLocks noGrp="1"/>
          </p:cNvSpPr>
          <p:nvPr>
            <p:ph idx="1"/>
          </p:nvPr>
        </p:nvSpPr>
        <p:spPr>
          <a:xfrm>
            <a:off x="107504" y="1052736"/>
            <a:ext cx="8928992" cy="5544616"/>
          </a:xfrm>
        </p:spPr>
        <p:txBody>
          <a:bodyPr>
            <a:normAutofit/>
          </a:bodyPr>
          <a:lstStyle/>
          <a:p>
            <a:pPr marL="0" indent="0">
              <a:spcBef>
                <a:spcPts val="600"/>
              </a:spcBef>
              <a:spcAft>
                <a:spcPts val="600"/>
              </a:spcAft>
              <a:buNone/>
              <a:tabLst>
                <a:tab pos="514350" algn="l"/>
                <a:tab pos="2743200" algn="l"/>
                <a:tab pos="4114800" algn="l"/>
                <a:tab pos="5626735" algn="r"/>
              </a:tabLst>
            </a:pPr>
            <a:r>
              <a:rPr lang="en-AU" sz="2300" b="1" dirty="0" smtClean="0">
                <a:solidFill>
                  <a:srgbClr val="002060"/>
                </a:solidFill>
                <a:ea typeface="Times New Roman"/>
                <a:cs typeface="Times New Roman"/>
              </a:rPr>
              <a:t>Action Points</a:t>
            </a:r>
          </a:p>
          <a:p>
            <a:pPr marL="0" indent="0">
              <a:spcBef>
                <a:spcPts val="600"/>
              </a:spcBef>
              <a:spcAft>
                <a:spcPts val="600"/>
              </a:spcAft>
              <a:buNone/>
              <a:tabLst>
                <a:tab pos="514350" algn="l"/>
                <a:tab pos="2743200" algn="l"/>
                <a:tab pos="4114800" algn="l"/>
                <a:tab pos="5626735" algn="r"/>
              </a:tabLst>
            </a:pPr>
            <a:endParaRPr lang="en-AU" sz="2300" dirty="0">
              <a:solidFill>
                <a:srgbClr val="002060"/>
              </a:solidFill>
              <a:ea typeface="Times New Roman"/>
              <a:cs typeface="Times New Roman"/>
            </a:endParaRPr>
          </a:p>
          <a:p>
            <a:r>
              <a:rPr lang="en-NZ" sz="2300" dirty="0" smtClean="0">
                <a:solidFill>
                  <a:srgbClr val="002060"/>
                </a:solidFill>
                <a:ea typeface="Times New Roman"/>
                <a:cs typeface="Times New Roman"/>
              </a:rPr>
              <a:t>Develop </a:t>
            </a:r>
            <a:r>
              <a:rPr lang="en-NZ" sz="2300" dirty="0">
                <a:solidFill>
                  <a:srgbClr val="002060"/>
                </a:solidFill>
                <a:ea typeface="Times New Roman"/>
                <a:cs typeface="Times New Roman"/>
              </a:rPr>
              <a:t>all topics into Guides and circulate to all APLMF members for final review and </a:t>
            </a:r>
            <a:r>
              <a:rPr lang="en-NZ" sz="2300" dirty="0" smtClean="0">
                <a:solidFill>
                  <a:srgbClr val="002060"/>
                </a:solidFill>
                <a:ea typeface="Times New Roman"/>
                <a:cs typeface="Times New Roman"/>
              </a:rPr>
              <a:t>comment</a:t>
            </a:r>
          </a:p>
          <a:p>
            <a:pPr marL="0" indent="0">
              <a:buNone/>
            </a:pPr>
            <a:endParaRPr lang="en-NZ" sz="2300" dirty="0">
              <a:solidFill>
                <a:srgbClr val="002060"/>
              </a:solidFill>
              <a:ea typeface="Times New Roman"/>
              <a:cs typeface="Times New Roman"/>
            </a:endParaRPr>
          </a:p>
          <a:p>
            <a:r>
              <a:rPr lang="en-NZ" sz="2300" dirty="0">
                <a:solidFill>
                  <a:srgbClr val="002060"/>
                </a:solidFill>
                <a:ea typeface="Times New Roman"/>
                <a:cs typeface="Times New Roman"/>
              </a:rPr>
              <a:t>Upload completed Guides to the APLMF website</a:t>
            </a:r>
          </a:p>
          <a:p>
            <a:endParaRPr lang="en-NZ" sz="2300" dirty="0">
              <a:solidFill>
                <a:srgbClr val="002060"/>
              </a:solidFill>
              <a:ea typeface="Times New Roman"/>
              <a:cs typeface="Times New Roman"/>
            </a:endParaRPr>
          </a:p>
          <a:p>
            <a:r>
              <a:rPr lang="en-NZ" sz="2300" dirty="0">
                <a:solidFill>
                  <a:srgbClr val="002060"/>
                </a:solidFill>
                <a:ea typeface="Times New Roman"/>
                <a:cs typeface="Times New Roman"/>
              </a:rPr>
              <a:t>Develop trial online training module and establish suitability and demand </a:t>
            </a:r>
          </a:p>
          <a:p>
            <a:pPr lvl="1"/>
            <a:endParaRPr lang="en-NZ" sz="2300" dirty="0">
              <a:solidFill>
                <a:srgbClr val="002060"/>
              </a:solidFill>
              <a:ea typeface="Times New Roman"/>
              <a:cs typeface="Times New Roman"/>
            </a:endParaRPr>
          </a:p>
          <a:p>
            <a:pPr marL="0" indent="0">
              <a:buNone/>
            </a:pPr>
            <a:endParaRPr lang="en-NZ" sz="2300" dirty="0"/>
          </a:p>
          <a:p>
            <a:pPr marL="0" indent="0">
              <a:spcBef>
                <a:spcPts val="600"/>
              </a:spcBef>
              <a:spcAft>
                <a:spcPts val="600"/>
              </a:spcAft>
              <a:buNone/>
              <a:tabLst>
                <a:tab pos="514350" algn="l"/>
                <a:tab pos="2743200" algn="l"/>
                <a:tab pos="4114800" algn="l"/>
                <a:tab pos="5626735" algn="r"/>
              </a:tabLst>
            </a:pPr>
            <a:endParaRPr lang="en-AU" sz="2300" b="1" dirty="0" smtClean="0">
              <a:solidFill>
                <a:srgbClr val="002060"/>
              </a:solidFill>
              <a:ea typeface="Times New Roman"/>
              <a:cs typeface="Times New Roman"/>
            </a:endParaRPr>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116632"/>
            <a:ext cx="1275333" cy="781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412394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1944</TotalTime>
  <Words>619</Words>
  <Application>Microsoft Office PowerPoint</Application>
  <PresentationFormat>On-screen Show (4:3)</PresentationFormat>
  <Paragraphs>112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 Working Group Proposed Action Points 2017</vt:lpstr>
      <vt:lpstr>Goods Packed by Measure</vt:lpstr>
      <vt:lpstr>Medical Measurement</vt:lpstr>
      <vt:lpstr>Metrological Control Systems</vt:lpstr>
      <vt:lpstr>Mutual Recognition  Arrangements</vt:lpstr>
      <vt:lpstr>Quality Measurement of  Agricultural Products</vt:lpstr>
      <vt:lpstr>Quality Measurement of  Agricultural Products</vt:lpstr>
      <vt:lpstr>Training Coordination</vt:lpstr>
      <vt:lpstr>Training Coordination</vt:lpstr>
      <vt:lpstr>Utility Meters</vt:lpstr>
      <vt:lpstr>PowerPoint Presentation</vt:lpstr>
    </vt:vector>
  </TitlesOfParts>
  <Company>Ministry of Economic Development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 to SCSC</dc:title>
  <dc:creator>Stephen O'Brien</dc:creator>
  <cp:lastModifiedBy>Kevin Gudmundsson</cp:lastModifiedBy>
  <cp:revision>181</cp:revision>
  <cp:lastPrinted>2016-08-07T03:34:42Z</cp:lastPrinted>
  <dcterms:created xsi:type="dcterms:W3CDTF">2016-02-16T04:27:58Z</dcterms:created>
  <dcterms:modified xsi:type="dcterms:W3CDTF">2016-12-01T01:04:55Z</dcterms:modified>
</cp:coreProperties>
</file>