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300" r:id="rId4"/>
    <p:sldId id="309" r:id="rId5"/>
    <p:sldId id="301" r:id="rId6"/>
    <p:sldId id="305" r:id="rId7"/>
    <p:sldId id="299" r:id="rId8"/>
    <p:sldId id="303" r:id="rId9"/>
    <p:sldId id="304" r:id="rId10"/>
    <p:sldId id="298" r:id="rId11"/>
    <p:sldId id="302" r:id="rId12"/>
    <p:sldId id="307" r:id="rId13"/>
    <p:sldId id="311" r:id="rId14"/>
    <p:sldId id="257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2F65-ACC8-4036-B6F7-15357A325B90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DAE2-64D5-47ED-B813-4870B1FE3BF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83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FAF9-A0F1-47B1-B0AE-0F8B71D6B314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8C05-BB1E-4F42-8F73-F1C6E3C7CE22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75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55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41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903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20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13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33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715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264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2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91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50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99E46-1927-4FB7-A6A9-C14CD06F5C23}" type="datetimeFigureOut">
              <a:rPr lang="en-NZ" smtClean="0"/>
              <a:t>19/11/2016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87B0-0C5B-4C4E-A7A2-F2EEC8CFA766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38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ecretariat@aplmf.or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measurementasiapacific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asurementasiapacific.com/" TargetMode="External"/><Relationship Id="rId5" Type="http://schemas.openxmlformats.org/officeDocument/2006/relationships/hyperlink" Target="http://www.metrologyasiapacific.org/" TargetMode="External"/><Relationship Id="rId4" Type="http://schemas.openxmlformats.org/officeDocument/2006/relationships/hyperlink" Target="http://www.metrologyasiapacific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president@aplmf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pPr marL="457200"/>
            <a:r>
              <a:rPr lang="en-NZ" sz="3400" b="1" dirty="0">
                <a:solidFill>
                  <a:srgbClr val="0070C0"/>
                </a:solidFill>
              </a:rPr>
              <a:t>Raising Awareness of Metrology </a:t>
            </a:r>
            <a:r>
              <a:rPr lang="en-NZ" sz="3200" b="1" dirty="0" smtClean="0">
                <a:solidFill>
                  <a:srgbClr val="0070C0"/>
                </a:solidFill>
              </a:rPr>
              <a:t/>
            </a:r>
            <a:br>
              <a:rPr lang="en-NZ" sz="3200" b="1" dirty="0" smtClean="0">
                <a:solidFill>
                  <a:srgbClr val="0070C0"/>
                </a:solidFill>
              </a:rPr>
            </a:br>
            <a:r>
              <a:rPr lang="en-NZ" sz="2600" b="1" dirty="0" smtClean="0">
                <a:solidFill>
                  <a:srgbClr val="0070C0"/>
                </a:solidFill>
              </a:rPr>
              <a:t>(</a:t>
            </a:r>
            <a:r>
              <a:rPr lang="en-NZ" sz="2600" b="1" dirty="0">
                <a:solidFill>
                  <a:srgbClr val="0070C0"/>
                </a:solidFill>
              </a:rPr>
              <a:t>MEDEA APMP-APLMF Joint Project 2)</a:t>
            </a:r>
            <a:endParaRPr lang="en-NZ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42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2743" y="5909691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79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409"/>
            <a:ext cx="1722818" cy="105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6424"/>
            <a:ext cx="9525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719" y="314409"/>
            <a:ext cx="1298561" cy="7193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4945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743" y="5927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b="1" dirty="0">
                <a:solidFill>
                  <a:schemeClr val="tx2">
                    <a:lumMod val="75000"/>
                  </a:schemeClr>
                </a:solidFill>
              </a:rPr>
              <a:t>Presented by: Mr Stephen O’Brien</a:t>
            </a:r>
          </a:p>
          <a:p>
            <a:r>
              <a:rPr lang="en-NZ" b="1" dirty="0">
                <a:solidFill>
                  <a:schemeClr val="tx2">
                    <a:lumMod val="75000"/>
                  </a:schemeClr>
                </a:solidFill>
              </a:rPr>
              <a:t>	         APLMF President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8987" y="5926638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NZ" b="1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23rd Forum and Working </a:t>
            </a:r>
            <a:r>
              <a:rPr lang="en-NZ" b="1" dirty="0">
                <a:solidFill>
                  <a:schemeClr val="tx2">
                    <a:lumMod val="75000"/>
                  </a:schemeClr>
                </a:solidFill>
                <a:ea typeface="MS Mincho"/>
              </a:rPr>
              <a:t>Group </a:t>
            </a:r>
            <a:r>
              <a:rPr lang="en-NZ" b="1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meetings</a:t>
            </a:r>
            <a:endParaRPr lang="en-NZ" b="1" dirty="0">
              <a:solidFill>
                <a:schemeClr val="tx2">
                  <a:lumMod val="75000"/>
                </a:schemeClr>
              </a:solidFill>
              <a:ea typeface="MS Mincho"/>
            </a:endParaRPr>
          </a:p>
          <a:p>
            <a:pPr algn="r">
              <a:spcAft>
                <a:spcPts val="0"/>
              </a:spcAft>
            </a:pPr>
            <a:r>
              <a:rPr lang="en-NZ" b="1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Tokyo Japan </a:t>
            </a:r>
            <a:endParaRPr lang="en-NZ" b="1" dirty="0">
              <a:solidFill>
                <a:schemeClr val="tx2">
                  <a:lumMod val="75000"/>
                </a:schemeClr>
              </a:solidFill>
              <a:ea typeface="MS Mincho"/>
            </a:endParaRPr>
          </a:p>
          <a:p>
            <a:pPr algn="r">
              <a:spcAft>
                <a:spcPts val="0"/>
              </a:spcAft>
            </a:pPr>
            <a:r>
              <a:rPr lang="en-NZ" b="1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24 November 2016</a:t>
            </a:r>
            <a:endParaRPr lang="en-NZ" b="1" dirty="0">
              <a:solidFill>
                <a:schemeClr val="tx2">
                  <a:lumMod val="75000"/>
                </a:schemeClr>
              </a:solidFill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26535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8171" y="4077072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>
              <a:defRPr/>
            </a:pPr>
            <a:endParaRPr lang="en-NZ" sz="20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NZ" sz="2200" b="1" cap="all" dirty="0">
                <a:solidFill>
                  <a:srgbClr val="0070C0"/>
                </a:solidFill>
                <a:ea typeface="+mj-ea"/>
                <a:cs typeface="+mj-cs"/>
              </a:rPr>
              <a:t>Next Steps  –  2016/17 </a:t>
            </a:r>
            <a:r>
              <a:rPr lang="en-NZ" sz="2200" b="1" cap="all" dirty="0" smtClean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en-NZ" sz="2200" b="1" cap="all" dirty="0" smtClean="0">
                <a:solidFill>
                  <a:srgbClr val="0070C0"/>
                </a:solidFill>
                <a:ea typeface="+mj-ea"/>
                <a:cs typeface="+mj-cs"/>
              </a:rPr>
            </a:br>
            <a:endParaRPr lang="en-NZ" sz="18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NZ" sz="1800" b="1" dirty="0">
                <a:solidFill>
                  <a:prstClr val="black"/>
                </a:solidFill>
              </a:rPr>
              <a:t>November </a:t>
            </a:r>
            <a:r>
              <a:rPr lang="en-NZ" sz="1800" b="1" dirty="0" smtClean="0">
                <a:solidFill>
                  <a:prstClr val="black"/>
                </a:solidFill>
              </a:rPr>
              <a:t>2016: </a:t>
            </a:r>
            <a:r>
              <a:rPr lang="en-NZ" sz="1800" dirty="0">
                <a:solidFill>
                  <a:prstClr val="black"/>
                </a:solidFill>
              </a:rPr>
              <a:t>APLMF/APMP meeting </a:t>
            </a:r>
            <a:r>
              <a:rPr lang="en-NZ" sz="1800" dirty="0" smtClean="0">
                <a:solidFill>
                  <a:prstClr val="black"/>
                </a:solidFill>
              </a:rPr>
              <a:t>- working </a:t>
            </a:r>
            <a:r>
              <a:rPr lang="en-NZ" sz="1800" dirty="0">
                <a:solidFill>
                  <a:prstClr val="black"/>
                </a:solidFill>
              </a:rPr>
              <a:t>session to discuss the proposed approach for the project, test the design and proposed material for the portal with member economies, test proposed methodology of cases </a:t>
            </a:r>
            <a:r>
              <a:rPr lang="en-NZ" sz="1800" dirty="0" smtClean="0">
                <a:solidFill>
                  <a:prstClr val="black"/>
                </a:solidFill>
              </a:rPr>
              <a:t>studies</a:t>
            </a:r>
          </a:p>
          <a:p>
            <a:pPr>
              <a:spcBef>
                <a:spcPts val="1200"/>
              </a:spcBef>
            </a:pPr>
            <a:endParaRPr lang="en-NZ" sz="18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NZ" sz="1800" b="1" dirty="0" smtClean="0">
                <a:solidFill>
                  <a:prstClr val="black"/>
                </a:solidFill>
              </a:rPr>
              <a:t>April </a:t>
            </a:r>
            <a:r>
              <a:rPr lang="en-NZ" sz="1800" b="1" dirty="0">
                <a:solidFill>
                  <a:prstClr val="black"/>
                </a:solidFill>
              </a:rPr>
              <a:t>2017: </a:t>
            </a:r>
            <a:r>
              <a:rPr lang="en-NZ" sz="1800" dirty="0">
                <a:solidFill>
                  <a:prstClr val="black"/>
                </a:solidFill>
              </a:rPr>
              <a:t>Web portal goes </a:t>
            </a:r>
            <a:r>
              <a:rPr lang="en-NZ" sz="1800" dirty="0" smtClean="0">
                <a:solidFill>
                  <a:prstClr val="black"/>
                </a:solidFill>
              </a:rPr>
              <a:t>live:</a:t>
            </a:r>
          </a:p>
          <a:p>
            <a:pPr>
              <a:spcBef>
                <a:spcPts val="1200"/>
              </a:spcBef>
            </a:pPr>
            <a:endParaRPr lang="en-NZ" sz="18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en-NZ" sz="1800" b="1" dirty="0" smtClean="0">
                <a:solidFill>
                  <a:prstClr val="black"/>
                </a:solidFill>
              </a:rPr>
              <a:t>Mid 2017</a:t>
            </a:r>
            <a:r>
              <a:rPr lang="en-NZ" sz="1800" b="1" dirty="0">
                <a:solidFill>
                  <a:prstClr val="black"/>
                </a:solidFill>
              </a:rPr>
              <a:t>: </a:t>
            </a:r>
            <a:r>
              <a:rPr lang="en-NZ" sz="1800" dirty="0">
                <a:solidFill>
                  <a:prstClr val="black"/>
                </a:solidFill>
              </a:rPr>
              <a:t>Workshop - build members’ understanding of different approaches, tools and techniques for raising awareness, with invited guests who have undertaken programmes and using case study methodology to build skills of participants  </a:t>
            </a:r>
          </a:p>
          <a:p>
            <a:pPr>
              <a:spcBef>
                <a:spcPts val="1200"/>
              </a:spcBef>
            </a:pPr>
            <a:endParaRPr lang="en-NZ" sz="180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2852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6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28184" cy="43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32853"/>
            <a:ext cx="2852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58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5" y="620688"/>
            <a:ext cx="6593557" cy="51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430" y="27663"/>
            <a:ext cx="376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Scale to be viewed on any device: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5943986"/>
            <a:ext cx="2849517" cy="92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4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527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10122"/>
            <a:ext cx="8363272" cy="4683174"/>
          </a:xfrm>
        </p:spPr>
        <p:txBody>
          <a:bodyPr>
            <a:normAutofit lnSpcReduction="10000"/>
          </a:bodyPr>
          <a:lstStyle/>
          <a:p>
            <a:r>
              <a:rPr lang="en-NZ" sz="1800" dirty="0" smtClean="0"/>
              <a:t>Content has yet to be fully developed but the structure is in place and you are able to see how it is intended to operate</a:t>
            </a:r>
          </a:p>
          <a:p>
            <a:endParaRPr lang="en-NZ" sz="1800" dirty="0" smtClean="0"/>
          </a:p>
          <a:p>
            <a:r>
              <a:rPr lang="en-NZ" sz="1800" dirty="0" smtClean="0"/>
              <a:t>Site is still under development but can be viewed at: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NZ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www.metrologyasiapacific.com</a:t>
            </a:r>
            <a:endParaRPr lang="en-NZ" sz="14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NZ" sz="1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n-NZ" sz="1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NZ" sz="1800" dirty="0" smtClean="0"/>
              <a:t>Currently </a:t>
            </a:r>
            <a:r>
              <a:rPr lang="en-NZ" sz="1800" dirty="0"/>
              <a:t>it is still password protected so you need to following details to access </a:t>
            </a:r>
            <a:r>
              <a:rPr lang="en-NZ" sz="1800" dirty="0" smtClean="0"/>
              <a:t>it: </a:t>
            </a:r>
            <a:endParaRPr lang="en-NZ" sz="1800" dirty="0"/>
          </a:p>
          <a:p>
            <a:pPr marL="400050" lvl="1" indent="0">
              <a:buNone/>
            </a:pPr>
            <a:endParaRPr lang="en-NZ" sz="1400" dirty="0" smtClean="0"/>
          </a:p>
          <a:p>
            <a:pPr marL="400050" lvl="1" indent="0">
              <a:buNone/>
            </a:pPr>
            <a:r>
              <a:rPr lang="en-NZ" sz="1400" dirty="0" smtClean="0"/>
              <a:t>Username</a:t>
            </a:r>
            <a:r>
              <a:rPr lang="en-NZ" sz="1400" dirty="0"/>
              <a:t>:         info@aplmf.org</a:t>
            </a:r>
          </a:p>
          <a:p>
            <a:pPr marL="400050" lvl="1" indent="0">
              <a:buNone/>
            </a:pPr>
            <a:r>
              <a:rPr lang="en-NZ" sz="1400" dirty="0"/>
              <a:t>Password:           Aplmf2016</a:t>
            </a:r>
            <a:r>
              <a:rPr lang="en-NZ" sz="1400" dirty="0" smtClean="0"/>
              <a:t>!</a:t>
            </a:r>
          </a:p>
          <a:p>
            <a:pPr marL="400050" lvl="1" indent="0">
              <a:buNone/>
            </a:pPr>
            <a:endParaRPr lang="en-NZ" sz="1400" dirty="0"/>
          </a:p>
          <a:p>
            <a:r>
              <a:rPr lang="en-NZ" sz="1800" dirty="0" smtClean="0"/>
              <a:t>Other URLS that will also link to the site:</a:t>
            </a:r>
          </a:p>
          <a:p>
            <a:pPr marL="457200" lvl="1" indent="0">
              <a:buNone/>
            </a:pPr>
            <a:r>
              <a:rPr lang="en-NZ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metrologyasiapacific.org</a:t>
            </a:r>
            <a:endParaRPr lang="en-NZ" sz="1400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en-NZ" sz="1400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measurementasiapacific.com</a:t>
            </a:r>
            <a:endParaRPr lang="en-NZ" sz="1400" dirty="0">
              <a:ea typeface="Calibri"/>
              <a:cs typeface="Times New Roman"/>
            </a:endParaRPr>
          </a:p>
          <a:p>
            <a:pPr marL="457200" lvl="1" indent="0">
              <a:buNone/>
            </a:pPr>
            <a:r>
              <a:rPr lang="en-NZ" sz="140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measurementasiapacific.org</a:t>
            </a:r>
            <a:r>
              <a:rPr lang="en-NZ" sz="1400" dirty="0">
                <a:ea typeface="Calibri"/>
                <a:cs typeface="Times New Roman"/>
              </a:rPr>
              <a:t>   </a:t>
            </a:r>
            <a:endParaRPr lang="en-NZ" sz="1400" dirty="0" smtClean="0"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NZ" sz="1400" dirty="0">
              <a:ea typeface="Calibri"/>
              <a:cs typeface="Times New Roman"/>
            </a:endParaRPr>
          </a:p>
          <a:p>
            <a:r>
              <a:rPr lang="en-NZ" sz="1800" dirty="0" smtClean="0">
                <a:ea typeface="Calibri"/>
                <a:cs typeface="Times New Roman"/>
              </a:rPr>
              <a:t>Interested in APLMF member comments and feedback at any stage.  Send comments to: </a:t>
            </a:r>
            <a:r>
              <a:rPr lang="en-NZ" sz="1800" dirty="0" smtClean="0">
                <a:ea typeface="Calibri"/>
                <a:cs typeface="Times New Roman"/>
                <a:hlinkClick r:id="rId8"/>
              </a:rPr>
              <a:t>secretariat@aplmf.org</a:t>
            </a:r>
            <a:r>
              <a:rPr lang="en-NZ" sz="1800" dirty="0" smtClean="0">
                <a:ea typeface="Calibri"/>
                <a:cs typeface="Times New Roman"/>
              </a:rPr>
              <a:t> </a:t>
            </a:r>
            <a:endParaRPr lang="en-NZ" sz="1800" dirty="0">
              <a:ea typeface="Calibri"/>
              <a:cs typeface="Times New Roman"/>
            </a:endParaRPr>
          </a:p>
          <a:p>
            <a:endParaRPr lang="en-NZ" sz="1800" dirty="0"/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3750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937" y="2708920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 altLang="zh-CN" sz="3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Thank you for your time and attention.</a:t>
            </a:r>
            <a:endParaRPr lang="zh-CN" altLang="en-US" sz="3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409"/>
            <a:ext cx="1722818" cy="105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806"/>
            <a:ext cx="91440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12910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dirty="0">
                <a:solidFill>
                  <a:schemeClr val="tx2">
                    <a:lumMod val="75000"/>
                  </a:schemeClr>
                </a:solidFill>
                <a:ea typeface="MS Mincho"/>
              </a:rPr>
              <a:t>Mr Stephen O’Brien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: 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ea typeface="MS Mincho"/>
                <a:hlinkClick r:id="rId4"/>
              </a:rPr>
              <a:t>president@aplmf.org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ea typeface="MS Mincho"/>
              </a:rPr>
              <a:t> </a:t>
            </a:r>
            <a:endParaRPr lang="en-NZ" dirty="0">
              <a:solidFill>
                <a:srgbClr val="00B0F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79" y="188640"/>
            <a:ext cx="9525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48" y="314409"/>
            <a:ext cx="1298561" cy="71939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48" y="4365104"/>
            <a:ext cx="49498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8171" y="4077072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>
              <a:defRPr/>
            </a:pPr>
            <a:endParaRPr lang="en-NZ" sz="20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75110"/>
            <a:ext cx="6047248" cy="629482"/>
          </a:xfrm>
        </p:spPr>
        <p:txBody>
          <a:bodyPr>
            <a:normAutofit fontScale="90000"/>
          </a:bodyPr>
          <a:lstStyle/>
          <a:p>
            <a:r>
              <a:rPr lang="en-NZ" sz="3800" b="1" dirty="0">
                <a:solidFill>
                  <a:srgbClr val="0070C0"/>
                </a:solidFill>
              </a:rPr>
              <a:t>Raising Awareness of Metrology </a:t>
            </a:r>
            <a:r>
              <a:rPr lang="en-NZ" sz="2900" b="1" dirty="0">
                <a:solidFill>
                  <a:srgbClr val="0070C0"/>
                </a:solidFill>
              </a:rPr>
              <a:t>(MEDEA APMP-APLMF Joint Project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828" y="1340768"/>
            <a:ext cx="7668343" cy="4824536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en-NZ" sz="2600" b="1" dirty="0" smtClean="0">
                <a:solidFill>
                  <a:srgbClr val="0070C0"/>
                </a:solidFill>
              </a:rPr>
              <a:t>Project Objective</a:t>
            </a:r>
            <a:br>
              <a:rPr lang="en-NZ" sz="2600" b="1" dirty="0" smtClean="0">
                <a:solidFill>
                  <a:srgbClr val="0070C0"/>
                </a:solidFill>
              </a:rPr>
            </a:br>
            <a:r>
              <a:rPr lang="en-NZ" sz="2000" dirty="0" smtClean="0">
                <a:solidFill>
                  <a:srgbClr val="002060"/>
                </a:solidFill>
              </a:rPr>
              <a:t>Improve </a:t>
            </a:r>
            <a:r>
              <a:rPr lang="en-NZ" sz="2000" dirty="0">
                <a:solidFill>
                  <a:srgbClr val="002060"/>
                </a:solidFill>
              </a:rPr>
              <a:t>the sharing of information resources between member economies to enable them to increase the awareness of the importance of metrology with consumers, industry, other regulators and </a:t>
            </a:r>
            <a:r>
              <a:rPr lang="en-NZ" sz="2000" dirty="0" smtClean="0">
                <a:solidFill>
                  <a:srgbClr val="002060"/>
                </a:solidFill>
              </a:rPr>
              <a:t>government. </a:t>
            </a:r>
            <a:endParaRPr lang="en-NZ" sz="2000" dirty="0" smtClean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800"/>
              </a:spcBef>
              <a:buNone/>
            </a:pPr>
            <a:r>
              <a:rPr lang="en-NZ" sz="2600" b="1" dirty="0" smtClean="0">
                <a:solidFill>
                  <a:srgbClr val="0070C0"/>
                </a:solidFill>
              </a:rPr>
              <a:t>Project Team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en-NZ" sz="2000" b="1" dirty="0" smtClean="0">
                <a:solidFill>
                  <a:srgbClr val="002060"/>
                </a:solidFill>
              </a:rPr>
              <a:t>Joint APMP – APLMF Project </a:t>
            </a:r>
            <a:r>
              <a:rPr lang="en-NZ" sz="2000" b="1" dirty="0" smtClean="0">
                <a:solidFill>
                  <a:srgbClr val="002060"/>
                </a:solidFill>
              </a:rPr>
              <a:t>team</a:t>
            </a:r>
            <a:r>
              <a:rPr lang="en-NZ" sz="2000" dirty="0" smtClean="0">
                <a:solidFill>
                  <a:srgbClr val="002060"/>
                </a:solidFill>
              </a:rPr>
              <a:t>: </a:t>
            </a:r>
          </a:p>
          <a:p>
            <a:pPr marL="400050">
              <a:spcBef>
                <a:spcPts val="800"/>
              </a:spcBef>
            </a:pPr>
            <a:r>
              <a:rPr lang="en-NZ" sz="2000" dirty="0" smtClean="0">
                <a:solidFill>
                  <a:srgbClr val="002060"/>
                </a:solidFill>
              </a:rPr>
              <a:t>APMP: Angela Samuel (others to be confirmed)   </a:t>
            </a:r>
          </a:p>
          <a:p>
            <a:pPr marL="400050">
              <a:spcBef>
                <a:spcPts val="800"/>
              </a:spcBef>
            </a:pPr>
            <a:r>
              <a:rPr lang="en-NZ" sz="2000" dirty="0" smtClean="0">
                <a:solidFill>
                  <a:srgbClr val="002060"/>
                </a:solidFill>
              </a:rPr>
              <a:t>APLMF: Stephen O’Brien</a:t>
            </a:r>
            <a:r>
              <a:rPr lang="en-NZ" sz="2000" dirty="0">
                <a:solidFill>
                  <a:srgbClr val="002060"/>
                </a:solidFill>
              </a:rPr>
              <a:t>, Kevin </a:t>
            </a:r>
            <a:r>
              <a:rPr lang="en-NZ" sz="2000" dirty="0" smtClean="0">
                <a:solidFill>
                  <a:srgbClr val="002060"/>
                </a:solidFill>
              </a:rPr>
              <a:t>Gudmundsson, Kim Truscott</a:t>
            </a:r>
          </a:p>
          <a:p>
            <a:pPr marL="400050">
              <a:spcBef>
                <a:spcPts val="800"/>
              </a:spcBef>
            </a:pPr>
            <a:r>
              <a:rPr lang="en-NZ" sz="2000" dirty="0" smtClean="0">
                <a:solidFill>
                  <a:srgbClr val="002060"/>
                </a:solidFill>
              </a:rPr>
              <a:t>Looking for </a:t>
            </a:r>
            <a:r>
              <a:rPr lang="en-NZ" sz="2000" b="1" dirty="0" smtClean="0">
                <a:solidFill>
                  <a:srgbClr val="002060"/>
                </a:solidFill>
              </a:rPr>
              <a:t>2 additional people </a:t>
            </a:r>
            <a:r>
              <a:rPr lang="en-NZ" sz="2000" dirty="0" smtClean="0">
                <a:solidFill>
                  <a:srgbClr val="002060"/>
                </a:solidFill>
              </a:rPr>
              <a:t>from APLMF join the project team</a:t>
            </a:r>
            <a:endParaRPr lang="en-N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20688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800"/>
              </a:spcBef>
            </a:pPr>
            <a:r>
              <a:rPr lang="en-NZ" sz="2600" b="1" dirty="0">
                <a:solidFill>
                  <a:srgbClr val="0070C0"/>
                </a:solidFill>
              </a:rPr>
              <a:t>Work package main </a:t>
            </a:r>
            <a:r>
              <a:rPr lang="en-NZ" sz="2600" b="1" dirty="0" smtClean="0">
                <a:solidFill>
                  <a:srgbClr val="0070C0"/>
                </a:solidFill>
              </a:rPr>
              <a:t>activities</a:t>
            </a:r>
          </a:p>
          <a:p>
            <a:pPr lvl="0" algn="ctr">
              <a:spcBef>
                <a:spcPts val="800"/>
              </a:spcBef>
            </a:pPr>
            <a:r>
              <a:rPr lang="en-NZ" sz="2000" b="1" dirty="0">
                <a:solidFill>
                  <a:srgbClr val="0070C0"/>
                </a:solidFill>
              </a:rPr>
              <a:t>Develop joint APMP-APLMF metrology web portal </a:t>
            </a:r>
          </a:p>
          <a:p>
            <a:pPr lvl="0">
              <a:spcBef>
                <a:spcPts val="800"/>
              </a:spcBef>
            </a:pPr>
            <a:r>
              <a:rPr lang="en-NZ" dirty="0" smtClean="0">
                <a:solidFill>
                  <a:srgbClr val="002060"/>
                </a:solidFill>
              </a:rPr>
              <a:t>Create a metrology web portal that will introduce and link to useful information on metrology websites including: APMP, APLMF, OIML, BIPM and other authoritative sources: </a:t>
            </a:r>
            <a:br>
              <a:rPr lang="en-NZ" dirty="0" smtClean="0">
                <a:solidFill>
                  <a:srgbClr val="002060"/>
                </a:solidFill>
              </a:rPr>
            </a:br>
            <a:endParaRPr lang="en-NZ" dirty="0" smtClean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The overarching design objective is simplicity and ease of use, with multiple layers and links to more technical, complex information in an identified library. </a:t>
            </a:r>
            <a:br>
              <a:rPr lang="en-NZ" dirty="0" smtClean="0">
                <a:solidFill>
                  <a:srgbClr val="002060"/>
                </a:solidFill>
              </a:rPr>
            </a:br>
            <a:endParaRPr lang="en-NZ" dirty="0" smtClean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The portal will enable easy access resources that will meet multiple needs for communication and engagement with stakeholders on issues relating to metrology.</a:t>
            </a: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Library of resources pulled together.</a:t>
            </a:r>
            <a:br>
              <a:rPr lang="en-NZ" dirty="0" smtClean="0">
                <a:solidFill>
                  <a:srgbClr val="002060"/>
                </a:solidFill>
              </a:rPr>
            </a:br>
            <a:r>
              <a:rPr lang="en-NZ" dirty="0" smtClean="0">
                <a:solidFill>
                  <a:srgbClr val="002060"/>
                </a:solidFill>
              </a:rPr>
              <a:t> </a:t>
            </a:r>
            <a:endParaRPr lang="en-NZ" dirty="0">
              <a:solidFill>
                <a:srgbClr val="002060"/>
              </a:solidFill>
            </a:endParaRPr>
          </a:p>
        </p:txBody>
      </p:sp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7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570661" cy="57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8171" y="4077072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>
              <a:defRPr/>
            </a:pPr>
            <a:endParaRPr lang="en-NZ" sz="20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75110"/>
            <a:ext cx="6047248" cy="629482"/>
          </a:xfrm>
        </p:spPr>
        <p:txBody>
          <a:bodyPr>
            <a:normAutofit fontScale="90000"/>
          </a:bodyPr>
          <a:lstStyle/>
          <a:p>
            <a:r>
              <a:rPr lang="en-NZ" sz="3800" b="1" dirty="0">
                <a:solidFill>
                  <a:srgbClr val="0070C0"/>
                </a:solidFill>
              </a:rPr>
              <a:t>Raising Awareness of Metrology </a:t>
            </a:r>
            <a:r>
              <a:rPr lang="en-NZ" sz="2900" b="1" dirty="0" smtClean="0">
                <a:solidFill>
                  <a:srgbClr val="0070C0"/>
                </a:solidFill>
              </a:rPr>
              <a:t>(Web Portal – Metrology Asia Pacific)</a:t>
            </a:r>
            <a:endParaRPr lang="en-NZ" sz="2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3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20687"/>
            <a:ext cx="8640960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600"/>
              </a:spcAft>
            </a:pPr>
            <a:r>
              <a:rPr lang="en-NZ" sz="2600" b="1" dirty="0">
                <a:solidFill>
                  <a:srgbClr val="0070C0"/>
                </a:solidFill>
              </a:rPr>
              <a:t>Work package main </a:t>
            </a:r>
            <a:r>
              <a:rPr lang="en-NZ" sz="2600" b="1" dirty="0" smtClean="0">
                <a:solidFill>
                  <a:srgbClr val="0070C0"/>
                </a:solidFill>
              </a:rPr>
              <a:t>activities</a:t>
            </a:r>
            <a:endParaRPr lang="en-NZ" sz="2600" b="1" dirty="0">
              <a:solidFill>
                <a:srgbClr val="0070C0"/>
              </a:solidFill>
            </a:endParaRPr>
          </a:p>
          <a:p>
            <a:pPr lvl="0" algn="ctr">
              <a:spcBef>
                <a:spcPts val="800"/>
              </a:spcBef>
              <a:spcAft>
                <a:spcPts val="600"/>
              </a:spcAft>
            </a:pPr>
            <a:r>
              <a:rPr lang="en-NZ" sz="2000" b="1" dirty="0" smtClean="0">
                <a:solidFill>
                  <a:srgbClr val="0070C0"/>
                </a:solidFill>
              </a:rPr>
              <a:t>Develop </a:t>
            </a:r>
            <a:r>
              <a:rPr lang="en-NZ" sz="2000" b="1" dirty="0">
                <a:solidFill>
                  <a:srgbClr val="0070C0"/>
                </a:solidFill>
              </a:rPr>
              <a:t>best practice for improving awareness of </a:t>
            </a:r>
            <a:r>
              <a:rPr lang="en-NZ" sz="2000" b="1" dirty="0" smtClean="0">
                <a:solidFill>
                  <a:srgbClr val="0070C0"/>
                </a:solidFill>
              </a:rPr>
              <a:t>metrology </a:t>
            </a:r>
            <a:br>
              <a:rPr lang="en-NZ" sz="2000" b="1" dirty="0" smtClean="0">
                <a:solidFill>
                  <a:srgbClr val="0070C0"/>
                </a:solidFill>
              </a:rPr>
            </a:br>
            <a:endParaRPr lang="en-NZ" sz="2000" b="1" dirty="0" smtClean="0">
              <a:solidFill>
                <a:srgbClr val="0070C0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Development </a:t>
            </a:r>
            <a:r>
              <a:rPr lang="en-NZ" dirty="0">
                <a:solidFill>
                  <a:srgbClr val="002060"/>
                </a:solidFill>
              </a:rPr>
              <a:t>and use of case studies of successful metrology interventions or information </a:t>
            </a:r>
            <a:r>
              <a:rPr lang="en-NZ" dirty="0" smtClean="0">
                <a:solidFill>
                  <a:srgbClr val="002060"/>
                </a:solidFill>
              </a:rPr>
              <a:t>campaigns.</a:t>
            </a:r>
            <a:br>
              <a:rPr lang="en-NZ" dirty="0" smtClean="0">
                <a:solidFill>
                  <a:srgbClr val="002060"/>
                </a:solidFill>
              </a:rPr>
            </a:br>
            <a:endParaRPr lang="en-NZ" dirty="0" smtClean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Development</a:t>
            </a:r>
            <a:r>
              <a:rPr lang="en-NZ" dirty="0">
                <a:solidFill>
                  <a:srgbClr val="002060"/>
                </a:solidFill>
              </a:rPr>
              <a:t>, promotion and sharing of resource and collateral </a:t>
            </a:r>
            <a:r>
              <a:rPr lang="en-NZ" dirty="0" smtClean="0">
                <a:solidFill>
                  <a:srgbClr val="002060"/>
                </a:solidFill>
              </a:rPr>
              <a:t>materials.</a:t>
            </a:r>
            <a:br>
              <a:rPr lang="en-NZ" dirty="0" smtClean="0">
                <a:solidFill>
                  <a:srgbClr val="002060"/>
                </a:solidFill>
              </a:rPr>
            </a:br>
            <a:endParaRPr lang="en-NZ" dirty="0" smtClean="0">
              <a:solidFill>
                <a:srgbClr val="002060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002060"/>
                </a:solidFill>
              </a:rPr>
              <a:t>Deliver </a:t>
            </a:r>
            <a:r>
              <a:rPr lang="en-NZ" dirty="0">
                <a:solidFill>
                  <a:srgbClr val="002060"/>
                </a:solidFill>
              </a:rPr>
              <a:t>workshop to share lessons and best practice (planned for </a:t>
            </a:r>
            <a:r>
              <a:rPr lang="en-NZ" dirty="0" smtClean="0">
                <a:solidFill>
                  <a:srgbClr val="002060"/>
                </a:solidFill>
              </a:rPr>
              <a:t>mid </a:t>
            </a:r>
            <a:r>
              <a:rPr lang="en-NZ" dirty="0">
                <a:solidFill>
                  <a:srgbClr val="002060"/>
                </a:solidFill>
              </a:rPr>
              <a:t>2017</a:t>
            </a:r>
            <a:r>
              <a:rPr lang="en-NZ" dirty="0" smtClean="0">
                <a:solidFill>
                  <a:srgbClr val="002060"/>
                </a:solidFill>
              </a:rPr>
              <a:t>).</a:t>
            </a:r>
            <a:br>
              <a:rPr lang="en-NZ" dirty="0" smtClean="0">
                <a:solidFill>
                  <a:srgbClr val="002060"/>
                </a:solidFill>
              </a:rPr>
            </a:br>
            <a:endParaRPr lang="en-NZ" dirty="0">
              <a:solidFill>
                <a:srgbClr val="002060"/>
              </a:solidFill>
            </a:endParaRPr>
          </a:p>
        </p:txBody>
      </p:sp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18171" y="4077072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>
              <a:defRPr/>
            </a:pPr>
            <a:endParaRPr lang="en-NZ" sz="20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75110"/>
            <a:ext cx="6047248" cy="629482"/>
          </a:xfrm>
        </p:spPr>
        <p:txBody>
          <a:bodyPr>
            <a:normAutofit fontScale="90000"/>
          </a:bodyPr>
          <a:lstStyle/>
          <a:p>
            <a:r>
              <a:rPr lang="en-NZ" sz="3800" b="1" dirty="0">
                <a:solidFill>
                  <a:srgbClr val="0070C0"/>
                </a:solidFill>
              </a:rPr>
              <a:t>Raising Awareness of Metrology </a:t>
            </a:r>
            <a:r>
              <a:rPr lang="en-NZ" sz="2900" b="1" dirty="0">
                <a:solidFill>
                  <a:srgbClr val="0070C0"/>
                </a:solidFill>
              </a:rPr>
              <a:t>(MEDEA APMP-APLMF Joint Project 2)</a:t>
            </a:r>
          </a:p>
        </p:txBody>
      </p:sp>
      <p:pic>
        <p:nvPicPr>
          <p:cNvPr id="8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828" y="1340768"/>
            <a:ext cx="7668343" cy="3538136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800"/>
              </a:spcBef>
              <a:buNone/>
            </a:pPr>
            <a:r>
              <a:rPr lang="en-NZ" sz="2600" b="1" dirty="0" smtClean="0">
                <a:solidFill>
                  <a:srgbClr val="0070C0"/>
                </a:solidFill>
              </a:rPr>
              <a:t>Project Goals</a:t>
            </a:r>
          </a:p>
          <a:p>
            <a:pPr>
              <a:spcBef>
                <a:spcPts val="800"/>
              </a:spcBef>
            </a:pPr>
            <a:r>
              <a:rPr lang="en-NZ" sz="1700" dirty="0">
                <a:solidFill>
                  <a:srgbClr val="002060"/>
                </a:solidFill>
              </a:rPr>
              <a:t>Create a relevant and valued web portal – design and deliver a great digital experience where metrology information is centrally curated, easily accessed and well </a:t>
            </a:r>
            <a:r>
              <a:rPr lang="en-NZ" sz="1700" dirty="0" smtClean="0">
                <a:solidFill>
                  <a:srgbClr val="002060"/>
                </a:solidFill>
              </a:rPr>
              <a:t>managed.</a:t>
            </a:r>
            <a:endParaRPr lang="en-NZ" sz="1700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en-NZ" sz="1700" dirty="0">
                <a:solidFill>
                  <a:srgbClr val="002060"/>
                </a:solidFill>
              </a:rPr>
              <a:t>Curate great content – work with industry partners to collect, curate and provide access to the resources, data and tools that will provide value to the target </a:t>
            </a:r>
            <a:r>
              <a:rPr lang="en-NZ" sz="1700" dirty="0" smtClean="0">
                <a:solidFill>
                  <a:srgbClr val="002060"/>
                </a:solidFill>
              </a:rPr>
              <a:t>audiences.</a:t>
            </a:r>
            <a:endParaRPr lang="en-NZ" sz="1700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en-NZ" sz="1700" dirty="0">
                <a:solidFill>
                  <a:srgbClr val="002060"/>
                </a:solidFill>
              </a:rPr>
              <a:t>Showcase metrology – present information in a way that clearly presents benefits</a:t>
            </a:r>
            <a:r>
              <a:rPr lang="en-NZ" sz="1700" dirty="0" smtClean="0">
                <a:solidFill>
                  <a:srgbClr val="002060"/>
                </a:solidFill>
              </a:rPr>
              <a:t>, methodologies</a:t>
            </a:r>
            <a:r>
              <a:rPr lang="en-NZ" sz="1700" dirty="0">
                <a:solidFill>
                  <a:srgbClr val="002060"/>
                </a:solidFill>
              </a:rPr>
              <a:t>, statistics etc and provides developing economies and the industry with </a:t>
            </a:r>
            <a:r>
              <a:rPr lang="en-NZ" sz="1700" dirty="0" smtClean="0">
                <a:solidFill>
                  <a:srgbClr val="002060"/>
                </a:solidFill>
              </a:rPr>
              <a:t>the tools </a:t>
            </a:r>
            <a:r>
              <a:rPr lang="en-NZ" sz="1700" dirty="0">
                <a:solidFill>
                  <a:srgbClr val="002060"/>
                </a:solidFill>
              </a:rPr>
              <a:t>and resources required to show the value of building and improving their metrology </a:t>
            </a:r>
            <a:r>
              <a:rPr lang="en-NZ" sz="1700" dirty="0" smtClean="0">
                <a:solidFill>
                  <a:srgbClr val="002060"/>
                </a:solidFill>
              </a:rPr>
              <a:t>infrastructure.</a:t>
            </a:r>
            <a:endParaRPr lang="en-NZ" sz="1700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en-NZ" sz="1700" dirty="0">
                <a:solidFill>
                  <a:srgbClr val="002060"/>
                </a:solidFill>
              </a:rPr>
              <a:t>Encourage community contribution and sharing – create a digital resource that the community value and want to participate in. This will ensure the portal remains </a:t>
            </a:r>
            <a:r>
              <a:rPr lang="en-NZ" sz="1700" dirty="0" smtClean="0">
                <a:solidFill>
                  <a:srgbClr val="002060"/>
                </a:solidFill>
              </a:rPr>
              <a:t>current, dynamic </a:t>
            </a:r>
            <a:r>
              <a:rPr lang="en-NZ" sz="1700" dirty="0">
                <a:solidFill>
                  <a:srgbClr val="002060"/>
                </a:solidFill>
              </a:rPr>
              <a:t>and </a:t>
            </a:r>
            <a:r>
              <a:rPr lang="en-NZ" sz="1700" dirty="0" smtClean="0">
                <a:solidFill>
                  <a:srgbClr val="002060"/>
                </a:solidFill>
              </a:rPr>
              <a:t>valued.</a:t>
            </a:r>
            <a:endParaRPr lang="en-NZ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2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18171" y="4077072"/>
            <a:ext cx="4709160" cy="115499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>
              <a:defRPr/>
            </a:pPr>
            <a:endParaRPr lang="en-NZ" sz="20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2" y="1844824"/>
            <a:ext cx="31432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54031"/>
            <a:ext cx="598655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endParaRPr lang="en-NZ" b="1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NZ" sz="1700" b="1" dirty="0" smtClean="0">
                <a:solidFill>
                  <a:srgbClr val="0070C0"/>
                </a:solidFill>
              </a:rPr>
              <a:t>Material </a:t>
            </a:r>
            <a:r>
              <a:rPr lang="en-NZ" sz="1700" b="1" dirty="0">
                <a:solidFill>
                  <a:srgbClr val="0070C0"/>
                </a:solidFill>
              </a:rPr>
              <a:t>to support public information </a:t>
            </a:r>
            <a:r>
              <a:rPr lang="en-NZ" sz="1700" b="1" dirty="0" smtClean="0">
                <a:solidFill>
                  <a:srgbClr val="0070C0"/>
                </a:solidFill>
              </a:rPr>
              <a:t>campaigns</a:t>
            </a:r>
            <a:r>
              <a:rPr lang="en-NZ" sz="1700" dirty="0" smtClean="0">
                <a:solidFill>
                  <a:prstClr val="black"/>
                </a:solidFill>
              </a:rPr>
              <a:t> to </a:t>
            </a:r>
            <a:r>
              <a:rPr lang="en-NZ" sz="1700" dirty="0">
                <a:solidFill>
                  <a:prstClr val="black"/>
                </a:solidFill>
              </a:rPr>
              <a:t>build consumer confidence in products and services, particularly in measuring safety in food, safety of products, trust in the price being charged for metered services   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NZ" sz="1700" b="1" dirty="0">
                <a:solidFill>
                  <a:srgbClr val="0070C0"/>
                </a:solidFill>
              </a:rPr>
              <a:t>Information to build understanding of industry stakeholders </a:t>
            </a:r>
            <a:r>
              <a:rPr lang="en-NZ" sz="1700" dirty="0">
                <a:solidFill>
                  <a:prstClr val="black"/>
                </a:solidFill>
              </a:rPr>
              <a:t>on the importance of metrology infrastructure and standards and enforcement activities, in terms of growing trade, ensuring safety and increasing the value of their business </a:t>
            </a: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NZ" sz="1700" b="1" dirty="0">
                <a:solidFill>
                  <a:srgbClr val="0070C0"/>
                </a:solidFill>
              </a:rPr>
              <a:t>Information for government agencies and other regulators, </a:t>
            </a:r>
            <a:r>
              <a:rPr lang="en-NZ" sz="1700" dirty="0">
                <a:solidFill>
                  <a:prstClr val="black"/>
                </a:solidFill>
              </a:rPr>
              <a:t>particularly information relating to costs and benefits/value for money, to support the activities and infrastructure needs of National Measurement Institutes (NMIs) and Legal Metrology Authorities (LMAs)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195" y="2606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NZ" sz="2000" b="1" dirty="0">
                <a:solidFill>
                  <a:srgbClr val="0070C0"/>
                </a:solidFill>
              </a:rPr>
              <a:t>Resources will be of varying level of technicality, as material will need to be used across multiple settings, and by organisations/people who have varying understanding of metrology issues.  Including: </a:t>
            </a:r>
          </a:p>
        </p:txBody>
      </p:sp>
    </p:spTree>
    <p:extLst>
      <p:ext uri="{BB962C8B-B14F-4D97-AF65-F5344CB8AC3E}">
        <p14:creationId xmlns:p14="http://schemas.microsoft.com/office/powerpoint/2010/main" val="163352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43744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NZ" sz="2200" b="1" cap="all" dirty="0">
                <a:solidFill>
                  <a:srgbClr val="0070C0"/>
                </a:solidFill>
                <a:ea typeface="+mj-ea"/>
                <a:cs typeface="+mj-cs"/>
              </a:rPr>
              <a:t>Project Progress To Date</a:t>
            </a:r>
          </a:p>
          <a:p>
            <a:endParaRPr lang="en-NZ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prstClr val="black"/>
                </a:solidFill>
              </a:rPr>
              <a:t>July - September 2016: </a:t>
            </a:r>
            <a:r>
              <a:rPr lang="en-NZ" dirty="0">
                <a:solidFill>
                  <a:prstClr val="black"/>
                </a:solidFill>
              </a:rPr>
              <a:t>Engaged web-design company </a:t>
            </a:r>
            <a:r>
              <a:rPr lang="en-NZ" dirty="0" smtClean="0">
                <a:solidFill>
                  <a:prstClr val="black"/>
                </a:solidFill>
              </a:rPr>
              <a:t>to </a:t>
            </a:r>
            <a:r>
              <a:rPr lang="en-NZ" dirty="0">
                <a:solidFill>
                  <a:prstClr val="black"/>
                </a:solidFill>
              </a:rPr>
              <a:t>develop ‘mock up’ of web portal design in consultation with project </a:t>
            </a:r>
            <a:r>
              <a:rPr lang="en-NZ" dirty="0" smtClean="0">
                <a:solidFill>
                  <a:prstClr val="black"/>
                </a:solidFill>
              </a:rPr>
              <a:t>team. This included: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Identifying the intended audience and their journeys through the site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Creating a customer experience framework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Developed a high level Information Architecture (content plan)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Created visual design guidelines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Created website wireframes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prstClr val="black"/>
                </a:solidFill>
              </a:rPr>
              <a:t>Created </a:t>
            </a:r>
            <a:r>
              <a:rPr lang="en-NZ" dirty="0" smtClean="0">
                <a:solidFill>
                  <a:prstClr val="black"/>
                </a:solidFill>
              </a:rPr>
              <a:t>detailed visual designs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Developed and tested the new web portal</a:t>
            </a:r>
            <a:endParaRPr lang="en-NZ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464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Asia Pacific Legal Metrology Forum - Trading Standards\LOGOs\Footer_Letterhead_APLMF_without ad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6406"/>
            <a:ext cx="9144000" cy="15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43744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NZ" sz="2200" b="1" cap="all" dirty="0">
                <a:solidFill>
                  <a:srgbClr val="0070C0"/>
                </a:solidFill>
                <a:ea typeface="+mj-ea"/>
                <a:cs typeface="+mj-cs"/>
              </a:rPr>
              <a:t>Project Progress To Date</a:t>
            </a:r>
          </a:p>
          <a:p>
            <a:endParaRPr lang="en-NZ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prstClr val="black"/>
                </a:solidFill>
              </a:rPr>
              <a:t>August </a:t>
            </a:r>
            <a:r>
              <a:rPr lang="en-NZ" b="1" dirty="0" smtClean="0">
                <a:solidFill>
                  <a:prstClr val="black"/>
                </a:solidFill>
              </a:rPr>
              <a:t>2016 – March 2017: </a:t>
            </a:r>
            <a:r>
              <a:rPr lang="en-NZ" dirty="0">
                <a:solidFill>
                  <a:prstClr val="black"/>
                </a:solidFill>
              </a:rPr>
              <a:t>Collect and assess case studies and develop a methodology which can be used to identify key success factors.  Develop resources for the portal to provide accessible information on the economic and social impact of </a:t>
            </a:r>
            <a:r>
              <a:rPr lang="en-NZ" dirty="0" smtClean="0">
                <a:solidFill>
                  <a:prstClr val="black"/>
                </a:solidFill>
              </a:rPr>
              <a:t>metrology. This included: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Using content from the APLMF / APMP and other international metrology websites and guidance materials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Utilised the ‘National </a:t>
            </a:r>
            <a:r>
              <a:rPr lang="en-NZ" dirty="0">
                <a:solidFill>
                  <a:prstClr val="black"/>
                </a:solidFill>
              </a:rPr>
              <a:t>Metrological Infrastructure For Developing Economies: Guide </a:t>
            </a:r>
            <a:r>
              <a:rPr lang="en-NZ" dirty="0" smtClean="0">
                <a:solidFill>
                  <a:prstClr val="black"/>
                </a:solidFill>
              </a:rPr>
              <a:t>1’ for information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prstClr val="black"/>
                </a:solidFill>
              </a:rPr>
              <a:t>Contracted a writer to begin creating content for the ‘About metrology’ and ‘Sectors’ areas of the web portal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942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623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Raising Awareness of Metrology  (MEDEA APMP-APLMF Joint Project 2)</vt:lpstr>
      <vt:lpstr>Raising Awareness of Metrology (MEDEA APMP-APLMF Joint Project 2)</vt:lpstr>
      <vt:lpstr>PowerPoint Presentation</vt:lpstr>
      <vt:lpstr>Raising Awareness of Metrology (Web Portal – Metrology Asia Pacific)</vt:lpstr>
      <vt:lpstr>PowerPoint Presentation</vt:lpstr>
      <vt:lpstr>Raising Awareness of Metrology (MEDEA APMP-APLMF Joint Project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Economic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SCSC</dc:title>
  <dc:creator>Stephen O'Brien</dc:creator>
  <cp:lastModifiedBy>Stephen O'Brien</cp:lastModifiedBy>
  <cp:revision>160</cp:revision>
  <cp:lastPrinted>2016-11-03T02:45:40Z</cp:lastPrinted>
  <dcterms:created xsi:type="dcterms:W3CDTF">2016-02-16T04:27:58Z</dcterms:created>
  <dcterms:modified xsi:type="dcterms:W3CDTF">2016-11-19T02:56:39Z</dcterms:modified>
</cp:coreProperties>
</file>