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3" r:id="rId2"/>
    <p:sldId id="270" r:id="rId3"/>
    <p:sldId id="288" r:id="rId4"/>
    <p:sldId id="292" r:id="rId5"/>
    <p:sldId id="290" r:id="rId6"/>
    <p:sldId id="293" r:id="rId7"/>
    <p:sldId id="291" r:id="rId8"/>
    <p:sldId id="297" r:id="rId9"/>
    <p:sldId id="295" r:id="rId10"/>
    <p:sldId id="289" r:id="rId11"/>
    <p:sldId id="294" r:id="rId12"/>
    <p:sldId id="296" r:id="rId13"/>
    <p:sldId id="298" r:id="rId14"/>
    <p:sldId id="299" r:id="rId15"/>
    <p:sldId id="308" r:id="rId16"/>
    <p:sldId id="300" r:id="rId17"/>
    <p:sldId id="301" r:id="rId18"/>
    <p:sldId id="306" r:id="rId19"/>
    <p:sldId id="303" r:id="rId20"/>
    <p:sldId id="302" r:id="rId21"/>
    <p:sldId id="305" r:id="rId22"/>
    <p:sldId id="304" r:id="rId23"/>
    <p:sldId id="307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E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993" autoAdjust="0"/>
  </p:normalViewPr>
  <p:slideViewPr>
    <p:cSldViewPr snapToGrid="0">
      <p:cViewPr varScale="1">
        <p:scale>
          <a:sx n="91" d="100"/>
          <a:sy n="91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5B51-6266-4830-AB90-7898243ED252}" type="datetimeFigureOut">
              <a:rPr lang="en-NZ" smtClean="0"/>
              <a:pPr/>
              <a:t>23/11/2016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CDD1C-4501-41D2-A565-99DB54E2E8E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9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wl.co.nz/course/view.php?id=12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Good morning, I would just like to provide</a:t>
            </a:r>
            <a:r>
              <a:rPr lang="en-NZ" baseline="0" dirty="0" smtClean="0"/>
              <a:t> an overview of the findings following analysis of your survey results and how these will be developed into guides and potentially online modules. 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02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 smtClean="0"/>
              <a:t>Finnaly</a:t>
            </a:r>
            <a:r>
              <a:rPr lang="en-NZ" baseline="0" dirty="0" smtClean="0"/>
              <a:t> for the 12 surveys received for the proposed tests procedures for testing a taxi meter, again an outright majority vote for adoption.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So</a:t>
            </a:r>
            <a:r>
              <a:rPr lang="en-NZ" baseline="0" dirty="0" smtClean="0"/>
              <a:t> what this working group now intends to do with each topic is to develop them into guides.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Marian and I have already </a:t>
            </a:r>
            <a:r>
              <a:rPr lang="en-NZ" sz="1200" b="0" baseline="0" dirty="0" smtClean="0"/>
              <a:t>drafted the ‘Verification of fuel dispensers’ topic into a potential guide.</a:t>
            </a:r>
          </a:p>
          <a:p>
            <a:endParaRPr lang="en-NZ" sz="1200" b="0" baseline="0" dirty="0" smtClean="0"/>
          </a:p>
          <a:p>
            <a:pPr lvl="0"/>
            <a:r>
              <a:rPr lang="en-N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from this</a:t>
            </a:r>
            <a:r>
              <a:rPr lang="en-N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 which has been uploaded to the APLMF meeting documents page, we have provided an introduction explaining the origins, the test procedures,  </a:t>
            </a:r>
            <a:r>
              <a:rPr lang="en-N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of Economy Reports presented and completed at the training course, Survey results on adopting the test procedures, which I have just shown you and all survey responses themselves attached in an appendix. </a:t>
            </a:r>
          </a:p>
          <a:p>
            <a:pPr lvl="0"/>
            <a:endParaRPr lang="en-NZ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N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guide will be circulated once again to all member economies for final</a:t>
            </a:r>
            <a:r>
              <a:rPr lang="en-N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and comment.  Then once agreed they will be made available on the APLMF website.</a:t>
            </a:r>
            <a:endParaRPr lang="en-NZ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NZ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View modules</a:t>
            </a:r>
            <a:r>
              <a:rPr lang="en-N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https://play.wl.co.nz/login/index.php</a:t>
            </a:r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Username: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N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aplmf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Password: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micd9Cain</a:t>
            </a:r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proposal was presented to PTB to select one of the topics and develop it into an online module. </a:t>
            </a:r>
          </a:p>
          <a:p>
            <a:endParaRPr lang="en-N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proposed that each module would include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A detailed explanation of each test and how it is performed (ideally in multiple languages)</a:t>
            </a:r>
            <a:endParaRPr lang="en-NZ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Video learning using animated infographics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User interactive capability</a:t>
            </a:r>
            <a:endParaRPr lang="en-NZ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Exercises on calculations</a:t>
            </a:r>
            <a:endParaRPr lang="en-NZ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Staged self-assessment tests</a:t>
            </a:r>
            <a:endParaRPr lang="en-NZ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Final assessment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Automatic reporting to candidates and managers</a:t>
            </a:r>
            <a:endParaRPr lang="en-NZ" dirty="0" smtClean="0"/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NZ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initial trial would allow us to establish costs associated with the development and understand what the user expectations and needs are, along with finding a suitable site to host them on which is accessible to all.</a:t>
            </a:r>
          </a:p>
          <a:p>
            <a:endParaRPr lang="en-NZ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online module will be funded by PTB and New Zealand and we may contact members to assist in user testing.  </a:t>
            </a:r>
            <a:endParaRPr lang="en-NZ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</a:t>
            </a:r>
            <a:r>
              <a:rPr lang="en-NZ" baseline="0" dirty="0" smtClean="0"/>
              <a:t> have made initial contact with a New Zealand based e-learning developer that has extensive experience in producing technical based online modules.  They have shared this module which was developed for technicians who work with a dangerous gas known as SF6.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They have a number of features which I think would be suitable for educating our legal metrology officers in how to perform testing of measuring instruments. 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Surveys were</a:t>
            </a:r>
            <a:r>
              <a:rPr lang="en-NZ" baseline="0" dirty="0" smtClean="0"/>
              <a:t> circulated to all members that included proposed benchmark test procedures for each of the MEDEA training courses that have taken place thus far.  </a:t>
            </a:r>
          </a:p>
          <a:p>
            <a:endParaRPr lang="en-NZ" baseline="0" dirty="0" smtClean="0"/>
          </a:p>
          <a:p>
            <a:r>
              <a:rPr lang="en-NZ" baseline="0" dirty="0" smtClean="0"/>
              <a:t>I would like to quickly provide you with an overview of those results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The action points for 2017 are: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Develop all topics into Guides and circulate to all APLMF members for final review and comment</a:t>
            </a:r>
          </a:p>
          <a:p>
            <a:r>
              <a:rPr lang="en-NZ" dirty="0" smtClean="0"/>
              <a:t>Upload completed Guides to the APLMF website</a:t>
            </a:r>
          </a:p>
          <a:p>
            <a:endParaRPr lang="en-NZ" dirty="0" smtClean="0"/>
          </a:p>
          <a:p>
            <a:r>
              <a:rPr lang="en-NZ" dirty="0" smtClean="0"/>
              <a:t>Develop trial online training module and establish suitability and demand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We received response from 15 out of the 19 surveys circulated</a:t>
            </a:r>
            <a:r>
              <a:rPr lang="en-NZ" baseline="0" dirty="0" smtClean="0"/>
              <a:t> for the Average Quantity System inspections. As you can see the majority of members were in favour of adopting these proposed test procedures.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can be clearly seen</a:t>
            </a:r>
            <a:r>
              <a:rPr lang="en-NZ" baseline="0" dirty="0" smtClean="0"/>
              <a:t> in the bar graph for each of the 8 tests.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We received response from 14 out of the 19 surveys circulated</a:t>
            </a:r>
            <a:r>
              <a:rPr lang="en-NZ" baseline="0" dirty="0" smtClean="0"/>
              <a:t> on how to test CNG dispensers. Again the majority were in favour of adopting these proposed test procedures.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is easier</a:t>
            </a:r>
            <a:r>
              <a:rPr lang="en-NZ" baseline="0" dirty="0" smtClean="0"/>
              <a:t> seen here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15 out of the 19 surveys circulated</a:t>
            </a:r>
            <a:r>
              <a:rPr lang="en-NZ" baseline="0" dirty="0" smtClean="0"/>
              <a:t> for the proposed 12 tests for conducting the verification of fuel dispenser was received. Although the tests for determining the accuracy of the pre-set, gas elimination and Anti drain and hose dilation tests received the highest returns for them not to be implemented, the majority of responses received did support there inclusion.  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12 responses were received</a:t>
            </a:r>
            <a:r>
              <a:rPr lang="en-NZ" baseline="0" dirty="0" smtClean="0"/>
              <a:t> for proposed test procedures for testing rice moisture meters, the majority of you all being in favour of adopting.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DD1C-4501-41D2-A565-99DB54E2E8E1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1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082" y="2819870"/>
            <a:ext cx="6973393" cy="885355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23/11/2016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666875"/>
            <a:ext cx="6981825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 smtClean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38175" y="2686050"/>
            <a:ext cx="6972300" cy="0"/>
          </a:xfrm>
          <a:prstGeom prst="line">
            <a:avLst/>
          </a:prstGeom>
          <a:ln w="1397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65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62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23/11/2016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587" y="2695575"/>
            <a:ext cx="7884826" cy="313372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1685925"/>
            <a:ext cx="78867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 smtClean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802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171700"/>
            <a:ext cx="3886200" cy="3686175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71700"/>
            <a:ext cx="38862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295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087459"/>
            <a:ext cx="3868340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148"/>
            <a:ext cx="3868340" cy="29502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87458"/>
            <a:ext cx="3887391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09653"/>
            <a:ext cx="3887391" cy="2957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162050"/>
            <a:ext cx="7886700" cy="914791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05462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47326"/>
            <a:ext cx="2949178" cy="32010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942412" y="1051445"/>
            <a:ext cx="4564505" cy="47969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2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2413" y="1062117"/>
            <a:ext cx="4574128" cy="4805284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05462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647326"/>
            <a:ext cx="2949178" cy="32010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24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9052"/>
            <a:ext cx="9144000" cy="5876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D94F-730D-4776-A1CA-C70F34F051CE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79B5-C795-42BD-B167-24480CB0FE04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1513401"/>
            <a:ext cx="7886700" cy="434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85775"/>
            <a:ext cx="7886700" cy="914791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419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162050"/>
            <a:ext cx="78867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171700"/>
            <a:ext cx="78867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565901"/>
            <a:ext cx="20574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23/11/2016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57963"/>
            <a:ext cx="30861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0013" y="6551613"/>
            <a:ext cx="20574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4" r:id="rId2"/>
    <p:sldLayoutId id="2147483752" r:id="rId3"/>
    <p:sldLayoutId id="2147483745" r:id="rId4"/>
    <p:sldLayoutId id="2147483746" r:id="rId5"/>
    <p:sldLayoutId id="2147483747" r:id="rId6"/>
    <p:sldLayoutId id="2147483748" r:id="rId7"/>
    <p:sldLayoutId id="2147483750" r:id="rId8"/>
    <p:sldLayoutId id="21474837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NZ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APLMF Guides and </a:t>
            </a:r>
            <a:r>
              <a:rPr lang="en-NZ" dirty="0" smtClean="0"/>
              <a:t>Online Modules </a:t>
            </a:r>
            <a:endParaRPr lang="en-NZ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4381500"/>
            <a:ext cx="19811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15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9009" fontAlgn="auto">
              <a:spcAft>
                <a:spcPts val="0"/>
              </a:spcAft>
              <a:defRPr/>
            </a:pPr>
            <a:r>
              <a:rPr lang="en-NZ" b="1" dirty="0" smtClean="0"/>
              <a:t>Kevin Gudmundsson </a:t>
            </a:r>
          </a:p>
          <a:p>
            <a:pPr defTabSz="879009" fontAlgn="auto">
              <a:spcAft>
                <a:spcPts val="0"/>
              </a:spcAft>
              <a:defRPr/>
            </a:pPr>
            <a:r>
              <a:rPr lang="en-NZ" sz="1300" dirty="0" smtClean="0"/>
              <a:t>Legal Metrology Advisor</a:t>
            </a:r>
            <a:br>
              <a:rPr lang="en-NZ" sz="1300" dirty="0" smtClean="0"/>
            </a:br>
            <a:r>
              <a:rPr lang="en-NZ" sz="1300" dirty="0" smtClean="0"/>
              <a:t>Trading Standards</a:t>
            </a:r>
            <a:br>
              <a:rPr lang="en-NZ" sz="1300" dirty="0" smtClean="0"/>
            </a:br>
            <a:r>
              <a:rPr lang="en-NZ" sz="1300" dirty="0" smtClean="0"/>
              <a:t>MBIE</a:t>
            </a:r>
            <a:r>
              <a:rPr lang="en-NZ" sz="1300" dirty="0"/>
              <a:t/>
            </a:r>
            <a:br>
              <a:rPr lang="en-NZ" sz="1300" dirty="0"/>
            </a:br>
            <a:r>
              <a:rPr lang="en-NZ" sz="1300" dirty="0" smtClean="0"/>
              <a:t>New Zealand</a:t>
            </a:r>
            <a:endParaRPr lang="en-NZ" sz="13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743199" y="4381500"/>
            <a:ext cx="19811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15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9009" fontAlgn="auto">
              <a:spcAft>
                <a:spcPts val="0"/>
              </a:spcAft>
              <a:defRPr/>
            </a:pPr>
            <a:endParaRPr lang="en-NZ" sz="1300" dirty="0"/>
          </a:p>
        </p:txBody>
      </p:sp>
    </p:spTree>
    <p:extLst>
      <p:ext uri="{BB962C8B-B14F-4D97-AF65-F5344CB8AC3E}">
        <p14:creationId xmlns:p14="http://schemas.microsoft.com/office/powerpoint/2010/main" val="25822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Rice moisture </a:t>
            </a:r>
            <a:r>
              <a:rPr lang="en-NZ" dirty="0" smtClean="0"/>
              <a:t>meters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0200"/>
            <a:ext cx="7778751" cy="4257675"/>
          </a:xfrm>
        </p:spPr>
        <p:txBody>
          <a:bodyPr/>
          <a:lstStyle/>
          <a:p>
            <a:endParaRPr lang="en-NZ" b="1" dirty="0"/>
          </a:p>
          <a:p>
            <a:endParaRPr lang="en-N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1904453"/>
            <a:ext cx="8277755" cy="31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Taxi </a:t>
            </a:r>
            <a:r>
              <a:rPr lang="en-NZ" dirty="0" smtClean="0"/>
              <a:t>meters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8667"/>
            <a:ext cx="7778751" cy="4257675"/>
          </a:xfrm>
        </p:spPr>
        <p:txBody>
          <a:bodyPr/>
          <a:lstStyle/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 smtClean="0"/>
          </a:p>
          <a:p>
            <a:pPr marL="0" indent="0">
              <a:buNone/>
            </a:pPr>
            <a:r>
              <a:rPr lang="en-NZ" sz="1400" b="1" dirty="0" smtClean="0"/>
              <a:t>Economies </a:t>
            </a:r>
            <a:r>
              <a:rPr lang="en-NZ" sz="1400" b="1" dirty="0"/>
              <a:t>responded</a:t>
            </a:r>
            <a:endParaRPr lang="en-NZ" sz="1400" dirty="0"/>
          </a:p>
          <a:p>
            <a:r>
              <a:rPr lang="en-NZ" sz="1400" dirty="0"/>
              <a:t>Cambodia, Canada, Hong Kong China, Indonesia, Japan, Malaysia, Mongolia, New Zealand, Papua New Guinea,  Chinese Taipei, Thailand, Vietnam</a:t>
            </a:r>
          </a:p>
          <a:p>
            <a:endParaRPr lang="en-NZ" b="1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45493"/>
              </p:ext>
            </p:extLst>
          </p:nvPr>
        </p:nvGraphicFramePr>
        <p:xfrm>
          <a:off x="626533" y="1655169"/>
          <a:ext cx="7661148" cy="172544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77948"/>
                <a:gridCol w="1384300"/>
                <a:gridCol w="965200"/>
                <a:gridCol w="1193800"/>
                <a:gridCol w="17399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100" dirty="0">
                          <a:effectLst/>
                        </a:rPr>
                        <a:t>Test Name</a:t>
                      </a:r>
                      <a:endParaRPr lang="en-NZ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100">
                          <a:effectLst/>
                        </a:rPr>
                        <a:t>Total economies surveyed </a:t>
                      </a:r>
                      <a:endParaRPr lang="en-N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100">
                          <a:effectLst/>
                        </a:rPr>
                        <a:t>Adopted</a:t>
                      </a:r>
                      <a:endParaRPr lang="en-N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100">
                          <a:effectLst/>
                        </a:rPr>
                        <a:t>Not implemented</a:t>
                      </a:r>
                      <a:endParaRPr lang="en-N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100">
                          <a:effectLst/>
                        </a:rPr>
                        <a:t>Economies not responded</a:t>
                      </a:r>
                      <a:endParaRPr lang="en-N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Distance measurement transducer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Display screen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406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3.Tires of driving wheels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Load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Calculate the tire correction value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Calculate the using error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4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Taxi </a:t>
            </a:r>
            <a:r>
              <a:rPr lang="en-NZ" dirty="0" smtClean="0"/>
              <a:t>meters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0200"/>
            <a:ext cx="7778751" cy="4257675"/>
          </a:xfrm>
        </p:spPr>
        <p:txBody>
          <a:bodyPr/>
          <a:lstStyle/>
          <a:p>
            <a:endParaRPr lang="en-NZ" b="1" dirty="0"/>
          </a:p>
          <a:p>
            <a:endParaRPr lang="en-NZ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813660"/>
            <a:ext cx="8609013" cy="340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Topic Guides 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4324352" cy="4257675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A Guide will be developed for each topic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The Fuel dispensers has been developed as an example  ‘Guide 4’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Each guide will be circulated to all members for final review and comments </a:t>
            </a:r>
          </a:p>
          <a:p>
            <a:endParaRPr lang="en-NZ" dirty="0" smtClean="0"/>
          </a:p>
          <a:p>
            <a:r>
              <a:rPr lang="en-NZ" dirty="0" smtClean="0"/>
              <a:t>The guides will then be made available on the APLMF website</a:t>
            </a: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8" y="1337732"/>
            <a:ext cx="3407416" cy="48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Topics will be selected to be converted into online training modules. 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The intent is for each module to include:</a:t>
            </a:r>
            <a:endParaRPr lang="en-NZ" dirty="0"/>
          </a:p>
          <a:p>
            <a:pPr lvl="0"/>
            <a:r>
              <a:rPr lang="en-AU" dirty="0" smtClean="0"/>
              <a:t>A </a:t>
            </a:r>
            <a:r>
              <a:rPr lang="en-AU" dirty="0"/>
              <a:t>detailed </a:t>
            </a:r>
            <a:r>
              <a:rPr lang="en-AU" dirty="0" smtClean="0"/>
              <a:t>explanation </a:t>
            </a:r>
            <a:r>
              <a:rPr lang="en-AU" dirty="0"/>
              <a:t>of each </a:t>
            </a:r>
            <a:r>
              <a:rPr lang="en-AU" dirty="0" smtClean="0"/>
              <a:t>test and how it is performed </a:t>
            </a:r>
          </a:p>
          <a:p>
            <a:pPr lvl="1"/>
            <a:r>
              <a:rPr lang="en-AU" dirty="0" smtClean="0"/>
              <a:t>(multiple languages where </a:t>
            </a:r>
            <a:r>
              <a:rPr lang="en-AU" dirty="0"/>
              <a:t>possible)</a:t>
            </a:r>
            <a:endParaRPr lang="en-NZ" dirty="0"/>
          </a:p>
          <a:p>
            <a:pPr lvl="0"/>
            <a:r>
              <a:rPr lang="en-AU" dirty="0"/>
              <a:t>Video learning </a:t>
            </a:r>
            <a:r>
              <a:rPr lang="en-AU" dirty="0" smtClean="0"/>
              <a:t>using animated infographics </a:t>
            </a:r>
          </a:p>
          <a:p>
            <a:pPr lvl="0"/>
            <a:r>
              <a:rPr lang="en-AU" dirty="0" smtClean="0"/>
              <a:t>User </a:t>
            </a:r>
            <a:r>
              <a:rPr lang="en-AU" dirty="0"/>
              <a:t>interactive capability</a:t>
            </a:r>
            <a:endParaRPr lang="en-NZ" dirty="0"/>
          </a:p>
          <a:p>
            <a:pPr lvl="0"/>
            <a:r>
              <a:rPr lang="en-AU" dirty="0"/>
              <a:t>Exercises on calculations</a:t>
            </a:r>
            <a:endParaRPr lang="en-NZ" dirty="0"/>
          </a:p>
          <a:p>
            <a:pPr lvl="0"/>
            <a:r>
              <a:rPr lang="en-AU" dirty="0" smtClean="0"/>
              <a:t>Staged self-assessment </a:t>
            </a:r>
            <a:r>
              <a:rPr lang="en-AU" dirty="0"/>
              <a:t>tests</a:t>
            </a:r>
            <a:endParaRPr lang="en-NZ" dirty="0"/>
          </a:p>
          <a:p>
            <a:pPr lvl="0"/>
            <a:r>
              <a:rPr lang="en-AU" dirty="0" smtClean="0"/>
              <a:t>Final assessment</a:t>
            </a:r>
          </a:p>
          <a:p>
            <a:pPr lvl="0"/>
            <a:r>
              <a:rPr lang="en-AU" dirty="0" smtClean="0"/>
              <a:t>Automatic reporting to candidates and managers</a:t>
            </a: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16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Developing the first module-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First module developed as a trial</a:t>
            </a:r>
          </a:p>
          <a:p>
            <a:pPr lvl="1"/>
            <a:r>
              <a:rPr lang="en-NZ" dirty="0" smtClean="0"/>
              <a:t>Establish costs (time / resources / developers needs / user expectations and suitability / Asia Pacific access requirements)</a:t>
            </a:r>
            <a:endParaRPr lang="en-NZ" dirty="0"/>
          </a:p>
          <a:p>
            <a:r>
              <a:rPr lang="en-NZ" dirty="0" smtClean="0"/>
              <a:t>Funding – PTB (national metrology institute, Germany) and Trading Standards (Legal Metrology unit, New Zealand)</a:t>
            </a:r>
          </a:p>
          <a:p>
            <a:endParaRPr lang="en-NZ" dirty="0"/>
          </a:p>
          <a:p>
            <a:r>
              <a:rPr lang="en-NZ" dirty="0" smtClean="0"/>
              <a:t>Members economies maybe requested to assist in user testing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2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 - example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1" y="1509255"/>
            <a:ext cx="7682212" cy="44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 - example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1" y="1558063"/>
            <a:ext cx="7304410" cy="437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 - example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9" y="1353742"/>
            <a:ext cx="7733335" cy="45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 - example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" y="1424507"/>
            <a:ext cx="7592390" cy="44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Survey </a:t>
            </a:r>
            <a:r>
              <a:rPr lang="en-NZ" dirty="0"/>
              <a:t>results 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0200"/>
            <a:ext cx="7778751" cy="4257675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Analysis of survey </a:t>
            </a:r>
            <a:r>
              <a:rPr lang="en-NZ" dirty="0"/>
              <a:t>results for each training </a:t>
            </a:r>
            <a:r>
              <a:rPr lang="en-NZ" dirty="0" smtClean="0"/>
              <a:t>course to develop </a:t>
            </a:r>
            <a:r>
              <a:rPr lang="en-NZ" dirty="0"/>
              <a:t>benchmark test </a:t>
            </a:r>
            <a:r>
              <a:rPr lang="en-NZ" dirty="0" smtClean="0"/>
              <a:t>procedures for the following topics 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Average Quantity </a:t>
            </a:r>
            <a:r>
              <a:rPr lang="en-NZ" dirty="0" smtClean="0"/>
              <a:t>System</a:t>
            </a:r>
          </a:p>
          <a:p>
            <a:r>
              <a:rPr lang="en-NZ" dirty="0" smtClean="0"/>
              <a:t>CNG </a:t>
            </a:r>
            <a:r>
              <a:rPr lang="en-NZ" dirty="0"/>
              <a:t>dispensers</a:t>
            </a:r>
          </a:p>
          <a:p>
            <a:r>
              <a:rPr lang="en-NZ" dirty="0" smtClean="0"/>
              <a:t>Fuel </a:t>
            </a:r>
            <a:r>
              <a:rPr lang="en-NZ" dirty="0"/>
              <a:t>dispensers</a:t>
            </a:r>
          </a:p>
          <a:p>
            <a:r>
              <a:rPr lang="en-NZ" dirty="0"/>
              <a:t>Rice moisture meters</a:t>
            </a:r>
          </a:p>
          <a:p>
            <a:r>
              <a:rPr lang="en-NZ" dirty="0"/>
              <a:t>Taxi </a:t>
            </a:r>
            <a:r>
              <a:rPr lang="en-NZ" dirty="0" smtClean="0"/>
              <a:t>meters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75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 - example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1440358"/>
            <a:ext cx="8197046" cy="429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 - example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2" y="1358486"/>
            <a:ext cx="7581419" cy="45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e-learning modules - example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" y="1323448"/>
            <a:ext cx="7781684" cy="46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Action Points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00200"/>
            <a:ext cx="7871884" cy="4257675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The action points for 2017 are: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Develop all topics into Guides and circulate to all APLMF members for final review and comment</a:t>
            </a:r>
          </a:p>
          <a:p>
            <a:r>
              <a:rPr lang="en-NZ" dirty="0" smtClean="0"/>
              <a:t>Upload completed Guides to the APLMF website</a:t>
            </a:r>
          </a:p>
          <a:p>
            <a:endParaRPr lang="en-NZ" dirty="0"/>
          </a:p>
          <a:p>
            <a:r>
              <a:rPr lang="en-NZ" dirty="0" smtClean="0"/>
              <a:t>Develop trial online training module and establish suitability and demand </a:t>
            </a:r>
          </a:p>
        </p:txBody>
      </p:sp>
    </p:spTree>
    <p:extLst>
      <p:ext uri="{BB962C8B-B14F-4D97-AF65-F5344CB8AC3E}">
        <p14:creationId xmlns:p14="http://schemas.microsoft.com/office/powerpoint/2010/main" val="12082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200" b="1" dirty="0" smtClean="0"/>
              <a:t>Any Questions</a:t>
            </a:r>
            <a:endParaRPr lang="en-NZ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Thank You For Your Attention</a:t>
            </a:r>
            <a:endParaRPr lang="en-NZ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4381500"/>
            <a:ext cx="19811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15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9009" fontAlgn="auto">
              <a:spcAft>
                <a:spcPts val="0"/>
              </a:spcAft>
              <a:defRPr/>
            </a:pPr>
            <a:r>
              <a:rPr lang="en-NZ" b="1" dirty="0" smtClean="0"/>
              <a:t>Kevin Gudmundsson </a:t>
            </a:r>
          </a:p>
          <a:p>
            <a:pPr defTabSz="879009" fontAlgn="auto">
              <a:spcAft>
                <a:spcPts val="0"/>
              </a:spcAft>
              <a:defRPr/>
            </a:pPr>
            <a:r>
              <a:rPr lang="en-NZ" sz="1300" dirty="0" smtClean="0"/>
              <a:t>Legal Metrology Advisor</a:t>
            </a:r>
            <a:br>
              <a:rPr lang="en-NZ" sz="1300" dirty="0" smtClean="0"/>
            </a:br>
            <a:r>
              <a:rPr lang="en-NZ" sz="1300" dirty="0" smtClean="0"/>
              <a:t>Trading Standards</a:t>
            </a:r>
            <a:br>
              <a:rPr lang="en-NZ" sz="1300" dirty="0" smtClean="0"/>
            </a:br>
            <a:r>
              <a:rPr lang="en-NZ" sz="1300" dirty="0" smtClean="0"/>
              <a:t>MBIE</a:t>
            </a:r>
            <a:r>
              <a:rPr lang="en-NZ" sz="1300" dirty="0"/>
              <a:t/>
            </a:r>
            <a:br>
              <a:rPr lang="en-NZ" sz="1300" dirty="0"/>
            </a:br>
            <a:r>
              <a:rPr lang="en-NZ" sz="1300" dirty="0" smtClean="0"/>
              <a:t>New Zealand</a:t>
            </a:r>
            <a:endParaRPr lang="en-NZ" sz="1300" dirty="0"/>
          </a:p>
        </p:txBody>
      </p:sp>
    </p:spTree>
    <p:extLst>
      <p:ext uri="{BB962C8B-B14F-4D97-AF65-F5344CB8AC3E}">
        <p14:creationId xmlns:p14="http://schemas.microsoft.com/office/powerpoint/2010/main" val="4684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Average </a:t>
            </a:r>
            <a:r>
              <a:rPr lang="en-NZ" dirty="0"/>
              <a:t>Quantity System Inspection</a:t>
            </a:r>
            <a:r>
              <a:rPr lang="en-NZ" dirty="0" smtClean="0"/>
              <a:t> 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8667"/>
            <a:ext cx="7778751" cy="4257675"/>
          </a:xfrm>
        </p:spPr>
        <p:txBody>
          <a:bodyPr/>
          <a:lstStyle/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pPr marL="0" indent="0">
              <a:buNone/>
            </a:pPr>
            <a:endParaRPr lang="en-NZ" b="1" dirty="0" smtClean="0"/>
          </a:p>
          <a:p>
            <a:pPr marL="0" indent="0">
              <a:buNone/>
            </a:pPr>
            <a:endParaRPr lang="en-NZ" b="1" dirty="0" smtClean="0"/>
          </a:p>
          <a:p>
            <a:pPr marL="0" indent="0">
              <a:buNone/>
            </a:pPr>
            <a:r>
              <a:rPr lang="en-NZ" sz="1400" b="1" dirty="0" smtClean="0"/>
              <a:t>Economies </a:t>
            </a:r>
            <a:r>
              <a:rPr lang="en-NZ" sz="1400" b="1" dirty="0"/>
              <a:t>responded</a:t>
            </a:r>
            <a:endParaRPr lang="en-NZ" sz="1400" dirty="0"/>
          </a:p>
          <a:p>
            <a:r>
              <a:rPr lang="en-NZ" sz="1400" dirty="0"/>
              <a:t>Australia, Canada, Cambodia, DPR of Korea, Hong Kong  China, Indonesia, Japan, Malaysia, Mongolia, New Zealand, Papua New Guinea, Singapore,  </a:t>
            </a:r>
            <a:r>
              <a:rPr lang="en-NZ" sz="1400" dirty="0" smtClean="0"/>
              <a:t>Chinese </a:t>
            </a:r>
            <a:r>
              <a:rPr lang="en-NZ" sz="1400" dirty="0"/>
              <a:t>Taipei, Thailand, Vietnam</a:t>
            </a:r>
          </a:p>
          <a:p>
            <a:endParaRPr lang="en-NZ" b="1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41227"/>
              </p:ext>
            </p:extLst>
          </p:nvPr>
        </p:nvGraphicFramePr>
        <p:xfrm>
          <a:off x="486137" y="1573861"/>
          <a:ext cx="8177112" cy="299660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5148"/>
                <a:gridCol w="1401065"/>
                <a:gridCol w="911233"/>
                <a:gridCol w="1127050"/>
                <a:gridCol w="1642616"/>
              </a:tblGrid>
              <a:tr h="398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Test Name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Total economies surveyed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Adopted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Not implemented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Economies not responded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195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1.Define the inspection lot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297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2. Determining the appropriate sample size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13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3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3. Determine the appropriate T1 and T2 values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40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4. Determine the number of prepackages allowed to exceed the tolerable deficiency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13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2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195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5. Determine the average tare weight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29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6. Determine the individual prepackage error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15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0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40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7. Determine if the test results meet the individual prepackage requirements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  <a:tr h="40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8. Determine if the test results meet the average prepackage requirement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46" marR="624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Average Quantity System Inspection 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0200"/>
            <a:ext cx="7778751" cy="4257675"/>
          </a:xfrm>
        </p:spPr>
        <p:txBody>
          <a:bodyPr/>
          <a:lstStyle/>
          <a:p>
            <a:endParaRPr lang="en-NZ" b="1" dirty="0"/>
          </a:p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9" y="1701822"/>
            <a:ext cx="8497888" cy="377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CNG dispensers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8667"/>
            <a:ext cx="7778751" cy="4257675"/>
          </a:xfrm>
        </p:spPr>
        <p:txBody>
          <a:bodyPr/>
          <a:lstStyle/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 smtClean="0"/>
          </a:p>
          <a:p>
            <a:endParaRPr lang="en-NZ" b="1" dirty="0"/>
          </a:p>
          <a:p>
            <a:pPr marL="0" indent="0">
              <a:buNone/>
            </a:pPr>
            <a:r>
              <a:rPr lang="en-NZ" sz="1400" b="1" dirty="0" smtClean="0"/>
              <a:t>Economies </a:t>
            </a:r>
            <a:r>
              <a:rPr lang="en-NZ" sz="1400" b="1" dirty="0"/>
              <a:t>responded</a:t>
            </a:r>
            <a:endParaRPr lang="en-NZ" sz="1400" dirty="0"/>
          </a:p>
          <a:p>
            <a:r>
              <a:rPr lang="en-NZ" sz="1400" dirty="0"/>
              <a:t>Australia, Canada, Cambodia, DPR of Korea, Hong Kong  China, Indonesia, Japan, Malaysia, Mongolia, New Zealand, Singapore,       Chinese Taipei, Thailand, Vietnam</a:t>
            </a:r>
          </a:p>
          <a:p>
            <a:endParaRPr lang="en-NZ" b="1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65101"/>
              </p:ext>
            </p:extLst>
          </p:nvPr>
        </p:nvGraphicFramePr>
        <p:xfrm>
          <a:off x="584202" y="1676396"/>
          <a:ext cx="7821081" cy="18681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30350"/>
                <a:gridCol w="1573902"/>
                <a:gridCol w="920127"/>
                <a:gridCol w="1138052"/>
                <a:gridCol w="1658650"/>
              </a:tblGrid>
              <a:tr h="470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Test Name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Total economies surveyed 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Adopted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Not implemented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Economies not responded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23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1. Verification of CNG Dispensers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13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5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23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2. Test Method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13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5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23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3.General safety requirements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0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5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23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4. Required equipment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13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5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23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5. Visual Inspection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0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5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23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6. Performance test procedure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5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CNG dispensers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0200"/>
            <a:ext cx="7778751" cy="4257675"/>
          </a:xfrm>
        </p:spPr>
        <p:txBody>
          <a:bodyPr/>
          <a:lstStyle/>
          <a:p>
            <a:endParaRPr lang="en-NZ" b="1" dirty="0"/>
          </a:p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1" y="1744133"/>
            <a:ext cx="8255575" cy="34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Fuel </a:t>
            </a:r>
            <a:r>
              <a:rPr lang="en-NZ" dirty="0" smtClean="0"/>
              <a:t>dispensers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8667"/>
            <a:ext cx="7778751" cy="4257675"/>
          </a:xfrm>
        </p:spPr>
        <p:txBody>
          <a:bodyPr/>
          <a:lstStyle/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pPr marL="0" indent="0">
              <a:buNone/>
            </a:pPr>
            <a:endParaRPr lang="en-NZ" b="1" dirty="0" smtClean="0"/>
          </a:p>
          <a:p>
            <a:pPr marL="0" indent="0">
              <a:buNone/>
            </a:pPr>
            <a:endParaRPr lang="en-NZ" sz="1400" b="1" dirty="0"/>
          </a:p>
          <a:p>
            <a:pPr marL="0" indent="0">
              <a:buNone/>
            </a:pPr>
            <a:r>
              <a:rPr lang="en-NZ" sz="1400" b="1" dirty="0" smtClean="0"/>
              <a:t>Economies </a:t>
            </a:r>
            <a:r>
              <a:rPr lang="en-NZ" sz="1400" b="1" dirty="0"/>
              <a:t>responded</a:t>
            </a:r>
            <a:endParaRPr lang="en-NZ" sz="1400" dirty="0"/>
          </a:p>
          <a:p>
            <a:r>
              <a:rPr lang="en-NZ" sz="1400" dirty="0"/>
              <a:t>Australia, Cambodia, Canada, DPR of Korea, Hong Kong China, Indonesia, Japan, Malaysia, Mongolia, New Zealand, Papua New Guinea, Singapore, Chinese Taipei, Thailand, Vietnam</a:t>
            </a:r>
          </a:p>
          <a:p>
            <a:endParaRPr lang="en-NZ" b="1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18791"/>
              </p:ext>
            </p:extLst>
          </p:nvPr>
        </p:nvGraphicFramePr>
        <p:xfrm>
          <a:off x="330198" y="1586759"/>
          <a:ext cx="8458202" cy="29443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971802"/>
                <a:gridCol w="1466790"/>
                <a:gridCol w="995083"/>
                <a:gridCol w="1230760"/>
                <a:gridCol w="1793767"/>
              </a:tblGrid>
              <a:tr h="37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 smtClean="0">
                          <a:effectLst/>
                        </a:rPr>
                        <a:t>Test Name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Total economies surveyed 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Adopted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Not implemented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Economies not responded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1. Visual inspection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2. Checking facility for electronic indicators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15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0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3. Pero setting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4. Price computing 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5. Nozzle cut-off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13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6. Interlock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15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0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7. Pre-set indications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13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2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8. Maximum flow rate 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13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2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9. Accuracy 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13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2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10. Accuracy of pre-set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3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4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11. Gas elimination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3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  <a:tr h="18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12. Anti-drain / Hose dilation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12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>
                          <a:effectLst/>
                        </a:rPr>
                        <a:t>3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NZ" sz="1200" dirty="0">
                          <a:effectLst/>
                        </a:rPr>
                        <a:t>4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6" marR="659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3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Fuel dispensers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600200"/>
            <a:ext cx="7778751" cy="4257675"/>
          </a:xfrm>
        </p:spPr>
        <p:txBody>
          <a:bodyPr/>
          <a:lstStyle/>
          <a:p>
            <a:endParaRPr lang="en-NZ" b="1" dirty="0"/>
          </a:p>
          <a:p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" y="1659467"/>
            <a:ext cx="9008535" cy="35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2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38175" y="495300"/>
            <a:ext cx="7886700" cy="914791"/>
          </a:xfrm>
        </p:spPr>
        <p:txBody>
          <a:bodyPr/>
          <a:lstStyle/>
          <a:p>
            <a:pPr algn="ctr"/>
            <a:r>
              <a:rPr lang="en-NZ" dirty="0" smtClean="0"/>
              <a:t> </a:t>
            </a:r>
            <a:r>
              <a:rPr lang="en-NZ" dirty="0"/>
              <a:t>Rice moisture </a:t>
            </a:r>
            <a:r>
              <a:rPr lang="en-NZ" dirty="0" smtClean="0"/>
              <a:t>meters</a:t>
            </a:r>
            <a:endParaRPr lang="en-NZ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7114" y="1617134"/>
            <a:ext cx="7778751" cy="4257675"/>
          </a:xfrm>
        </p:spPr>
        <p:txBody>
          <a:bodyPr/>
          <a:lstStyle/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endParaRPr lang="en-NZ" b="1" dirty="0" smtClean="0"/>
          </a:p>
          <a:p>
            <a:endParaRPr lang="en-NZ" b="1" dirty="0"/>
          </a:p>
          <a:p>
            <a:pPr marL="0" indent="0">
              <a:buNone/>
            </a:pPr>
            <a:endParaRPr lang="en-NZ" sz="1400" b="1" dirty="0"/>
          </a:p>
          <a:p>
            <a:pPr marL="0" indent="0">
              <a:buNone/>
            </a:pPr>
            <a:r>
              <a:rPr lang="en-NZ" sz="1400" b="1" dirty="0"/>
              <a:t>Economies responded</a:t>
            </a:r>
            <a:endParaRPr lang="en-NZ" sz="1400" dirty="0"/>
          </a:p>
          <a:p>
            <a:r>
              <a:rPr lang="en-NZ" sz="1400" dirty="0"/>
              <a:t>Cambodia, Canada, Hong Kong China, Indonesia, Japan, Malaysia, Mongolia, New Zealand, Papua New Guinea,  Chinese Taipei, Thailand, Vietnam</a:t>
            </a:r>
          </a:p>
          <a:p>
            <a:endParaRPr lang="en-NZ" b="1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70373"/>
              </p:ext>
            </p:extLst>
          </p:nvPr>
        </p:nvGraphicFramePr>
        <p:xfrm>
          <a:off x="762000" y="2044636"/>
          <a:ext cx="7569200" cy="132374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13001"/>
                <a:gridCol w="1473200"/>
                <a:gridCol w="1100666"/>
                <a:gridCol w="1227667"/>
                <a:gridCol w="135466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Test Name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Total economies surveyed 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Adopted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Not implemented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Economies not responded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1. Environmental condition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7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2. Reference samples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0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7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3. Visual and electrical inspections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19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12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0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7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4. Measurement of errors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19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NZ" sz="12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dirty="0">
                          <a:effectLst/>
                        </a:rPr>
                        <a:t>7</a:t>
                      </a:r>
                      <a:endParaRPr lang="en-NZ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lding PPT">
  <a:themeElements>
    <a:clrScheme name="Trading Standards">
      <a:dk1>
        <a:sysClr val="windowText" lastClr="000000"/>
      </a:dk1>
      <a:lt1>
        <a:sysClr val="window" lastClr="FFFFFF"/>
      </a:lt1>
      <a:dk2>
        <a:srgbClr val="1A428A"/>
      </a:dk2>
      <a:lt2>
        <a:srgbClr val="F2F2F2"/>
      </a:lt2>
      <a:accent1>
        <a:srgbClr val="00B0F0"/>
      </a:accent1>
      <a:accent2>
        <a:srgbClr val="F6891F"/>
      </a:accent2>
      <a:accent3>
        <a:srgbClr val="7030A0"/>
      </a:accent3>
      <a:accent4>
        <a:srgbClr val="1A428A"/>
      </a:accent4>
      <a:accent5>
        <a:srgbClr val="BFBFBF"/>
      </a:accent5>
      <a:accent6>
        <a:srgbClr val="111C4E"/>
      </a:accent6>
      <a:hlink>
        <a:srgbClr val="1A428A"/>
      </a:hlink>
      <a:folHlink>
        <a:srgbClr val="00BC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BIE PowerPoint Template.potx" id="{0B505938-027A-4AB6-BB83-B0440305870F}" vid="{1F059DED-8133-48B8-940A-1E25206A8B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1524</Words>
  <Application>Microsoft Office PowerPoint</Application>
  <PresentationFormat>On-screen Show (4:3)</PresentationFormat>
  <Paragraphs>428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Building PPT</vt:lpstr>
      <vt:lpstr>APLMF Guides and Online Modules </vt:lpstr>
      <vt:lpstr> Survey results </vt:lpstr>
      <vt:lpstr>Average Quantity System Inspection </vt:lpstr>
      <vt:lpstr> Average Quantity System Inspection </vt:lpstr>
      <vt:lpstr> CNG dispensers</vt:lpstr>
      <vt:lpstr> CNG dispensers</vt:lpstr>
      <vt:lpstr> Fuel dispensers</vt:lpstr>
      <vt:lpstr> Fuel dispensers</vt:lpstr>
      <vt:lpstr> Rice moisture meters</vt:lpstr>
      <vt:lpstr> Rice moisture meters</vt:lpstr>
      <vt:lpstr> Taxi meters</vt:lpstr>
      <vt:lpstr> Taxi meters</vt:lpstr>
      <vt:lpstr> Topic Guides </vt:lpstr>
      <vt:lpstr> e-learning modules</vt:lpstr>
      <vt:lpstr> e-learning modules</vt:lpstr>
      <vt:lpstr> e-learning modules - example</vt:lpstr>
      <vt:lpstr> e-learning modules - example</vt:lpstr>
      <vt:lpstr> e-learning modules - example</vt:lpstr>
      <vt:lpstr> e-learning modules - example</vt:lpstr>
      <vt:lpstr> e-learning modules - example</vt:lpstr>
      <vt:lpstr> e-learning modules - example</vt:lpstr>
      <vt:lpstr> e-learning modules - example</vt:lpstr>
      <vt:lpstr> Action Points</vt:lpstr>
      <vt:lpstr>Thank You For Your Attention</vt:lpstr>
    </vt:vector>
  </TitlesOfParts>
  <Company>Ministry of Economic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Teutenberg</dc:creator>
  <dc:description>Developed by www.allfields.co.nz for MBIE, contact shiree@allfields.co.nz if any questions</dc:description>
  <cp:lastModifiedBy>Kevin Gudmundsson</cp:lastModifiedBy>
  <cp:revision>54</cp:revision>
  <dcterms:created xsi:type="dcterms:W3CDTF">2016-08-02T04:33:37Z</dcterms:created>
  <dcterms:modified xsi:type="dcterms:W3CDTF">2016-11-22T23:15:24Z</dcterms:modified>
</cp:coreProperties>
</file>