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26638" cy="6797675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2916" y="-7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332176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84987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5664" y="717869"/>
            <a:ext cx="3024821" cy="152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197" y="717869"/>
            <a:ext cx="8861108" cy="152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200250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29197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186902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196" y="4182745"/>
            <a:ext cx="5942965" cy="1182592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20" y="4182745"/>
            <a:ext cx="5942965" cy="1182592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137163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4"/>
            <a:ext cx="5658485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64023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97366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212489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382271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378639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8677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4572-2A3D-455E-A225-3DEF2A527E2B}" type="datetimeFigureOut">
              <a:rPr lang="en-NZ" smtClean="0"/>
              <a:pPr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4F33-A0BD-4390-950F-22671FCEF78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200613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104" y="336104"/>
            <a:ext cx="12529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600" b="1" dirty="0" smtClean="0"/>
              <a:t>Republic of Korea - Economy Report Highlights</a:t>
            </a:r>
            <a:endParaRPr lang="en-NZ" sz="20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5527" y="1015842"/>
            <a:ext cx="11665296" cy="551797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2800" b="1" dirty="0" smtClean="0"/>
              <a:t>Key Activities – 2018/19</a:t>
            </a:r>
            <a:endParaRPr lang="en-NZ" sz="2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40146" y="4808612"/>
            <a:ext cx="5688632" cy="551797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2800" b="1" dirty="0" smtClean="0"/>
              <a:t>Future Focus - 2020 &amp; beyond</a:t>
            </a:r>
            <a:endParaRPr lang="en-NZ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36104" y="136104"/>
            <a:ext cx="12529391" cy="934501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136103" y="8922577"/>
            <a:ext cx="2702981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50" b="1" dirty="0"/>
              <a:t>Presenter </a:t>
            </a:r>
            <a:r>
              <a:rPr lang="en-NZ" sz="1450" b="1" dirty="0" smtClean="0"/>
              <a:t>– </a:t>
            </a:r>
            <a:r>
              <a:rPr lang="en-NZ" sz="1450" b="1" dirty="0" err="1" smtClean="0"/>
              <a:t>Ji</a:t>
            </a:r>
            <a:r>
              <a:rPr lang="en-NZ" sz="1450" b="1" dirty="0" smtClean="0"/>
              <a:t> </a:t>
            </a:r>
            <a:r>
              <a:rPr lang="en-NZ" sz="1450" b="1" dirty="0" err="1" smtClean="0"/>
              <a:t>Yeon</a:t>
            </a:r>
            <a:r>
              <a:rPr lang="en-NZ" sz="1450" b="1" dirty="0" smtClean="0"/>
              <a:t> Kim</a:t>
            </a:r>
            <a:endParaRPr lang="en-NZ" sz="1450" dirty="0"/>
          </a:p>
        </p:txBody>
      </p:sp>
      <p:sp>
        <p:nvSpPr>
          <p:cNvPr id="3" name="TextBox 2"/>
          <p:cNvSpPr txBox="1"/>
          <p:nvPr/>
        </p:nvSpPr>
        <p:spPr>
          <a:xfrm>
            <a:off x="6389342" y="8668461"/>
            <a:ext cx="118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rgbClr val="FF0000"/>
                </a:solidFill>
              </a:rPr>
              <a:t>[Legal Metrology Authority Logo]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49" y="8557756"/>
            <a:ext cx="2880360" cy="719328"/>
          </a:xfrm>
          <a:prstGeom prst="rect">
            <a:avLst/>
          </a:prstGeom>
        </p:spPr>
      </p:pic>
      <p:pic>
        <p:nvPicPr>
          <p:cNvPr id="9" name="Picture 2" descr="kats:Korean Agency for Technology and Stand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8642" y="8735135"/>
            <a:ext cx="3067835" cy="57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496144" y="1632248"/>
            <a:ext cx="5879958" cy="31683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472238" y="1632248"/>
            <a:ext cx="5833218" cy="31683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24136" y="5520680"/>
            <a:ext cx="5904656" cy="28803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400800" y="5520680"/>
            <a:ext cx="5904656" cy="28803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472808" y="1632248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latinLnBrk="1"/>
            <a:r>
              <a:rPr lang="en-US" sz="2000" b="1" dirty="0" smtClean="0"/>
              <a:t>Smart Meter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6144" y="1632248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latinLnBrk="1"/>
            <a:r>
              <a:rPr lang="en-US" sz="2000" b="1" dirty="0" smtClean="0"/>
              <a:t>New Addition to Legal Measuring Instrument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24136" y="5520680"/>
            <a:ext cx="59046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latinLnBrk="1"/>
            <a:r>
              <a:rPr lang="en-US" sz="1700" b="1" dirty="0" smtClean="0"/>
              <a:t>Management System for Weighing Instrument under 10 tons</a:t>
            </a:r>
            <a:endParaRPr lang="en-US" sz="17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00800" y="5520680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latinLnBrk="1"/>
            <a:r>
              <a:rPr lang="en-US" sz="2000" b="1" dirty="0" smtClean="0"/>
              <a:t>Improvement of MIMS</a:t>
            </a:r>
            <a:endParaRPr lang="en-US" sz="2000" b="1" dirty="0"/>
          </a:p>
        </p:txBody>
      </p:sp>
      <p:sp>
        <p:nvSpPr>
          <p:cNvPr id="24" name="직사각형 23"/>
          <p:cNvSpPr/>
          <p:nvPr/>
        </p:nvSpPr>
        <p:spPr>
          <a:xfrm>
            <a:off x="542884" y="2130612"/>
            <a:ext cx="585791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May 2019, Electric Vehicle Charger became  legally controlled measuring instrument and DC electricity meter was added as an additional type of electricity meter subject to type approval</a:t>
            </a:r>
            <a:endParaRPr kumimoji="1" lang="en-US" altLang="ko-KR" sz="1200" dirty="0" smtClean="0">
              <a:solidFill>
                <a:srgbClr val="000000"/>
              </a:solidFill>
              <a:ea typeface="휴먼명조" pitchFamily="2" charset="-127"/>
              <a:cs typeface="굴림" pitchFamily="50" charset="-127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Measures Act Enforcement Decree was amended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Type approval and verification requirement will come into force in </a:t>
            </a:r>
            <a:r>
              <a:rPr lang="en-NZ" altLang="ko-KR" sz="1200" dirty="0" smtClean="0"/>
              <a:t>January, 2020</a:t>
            </a:r>
            <a:endParaRPr lang="ko-KR" altLang="ko-KR" sz="1200" dirty="0">
              <a:cs typeface="Times New Roman" panose="02020603050405020304" pitchFamily="18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472808" y="2064296"/>
            <a:ext cx="5857916" cy="285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The focus of Korean Measures Act has been on the manual reading and error management to manage legal measuring </a:t>
            </a: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instruments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Environment for the utility meters are rapidly changing, this immediate response is required</a:t>
            </a:r>
            <a:endParaRPr kumimoji="1" lang="en-US" altLang="ko-KR" sz="1200" dirty="0" smtClean="0">
              <a:ea typeface="휴먼명조" pitchFamily="2" charset="-127"/>
              <a:cs typeface="굴림" pitchFamily="50" charset="-127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Comprehensive countermeasures have been prepared:</a:t>
            </a:r>
          </a:p>
          <a:p>
            <a:pPr marL="982980" lvl="1" indent="-342900">
              <a:lnSpc>
                <a:spcPct val="115000"/>
              </a:lnSpc>
            </a:pP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1.	Create sustainable </a:t>
            </a: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ecosystem</a:t>
            </a:r>
            <a:endParaRPr kumimoji="1" lang="en-US" altLang="ko-KR" sz="1200" dirty="0" smtClean="0">
              <a:ea typeface="휴먼명조" pitchFamily="2" charset="-127"/>
              <a:cs typeface="굴림" pitchFamily="50" charset="-127"/>
            </a:endParaRPr>
          </a:p>
          <a:p>
            <a:pPr marL="982980" lvl="1" indent="-342900">
              <a:lnSpc>
                <a:spcPct val="115000"/>
              </a:lnSpc>
            </a:pP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2.	Vitalize supply of smart </a:t>
            </a: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meter</a:t>
            </a:r>
            <a:endParaRPr kumimoji="1" lang="en-US" altLang="ko-KR" sz="1200" dirty="0" smtClean="0">
              <a:ea typeface="휴먼명조" pitchFamily="2" charset="-127"/>
              <a:cs typeface="굴림" pitchFamily="50" charset="-127"/>
            </a:endParaRPr>
          </a:p>
          <a:p>
            <a:pPr marL="982980" lvl="1" indent="-342900">
              <a:lnSpc>
                <a:spcPct val="115000"/>
              </a:lnSpc>
            </a:pP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3.	Vitalize demand of smart </a:t>
            </a: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meter</a:t>
            </a:r>
            <a:endParaRPr kumimoji="1" lang="en-US" altLang="ko-KR" sz="1200" dirty="0" smtClean="0">
              <a:ea typeface="휴먼명조" pitchFamily="2" charset="-127"/>
              <a:cs typeface="굴림" pitchFamily="50" charset="-127"/>
            </a:endParaRPr>
          </a:p>
          <a:p>
            <a:pPr marL="982980" lvl="1" indent="-342900">
              <a:lnSpc>
                <a:spcPct val="115000"/>
              </a:lnSpc>
            </a:pP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4.	Construct standard, test, and certification </a:t>
            </a: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system</a:t>
            </a:r>
            <a:endParaRPr kumimoji="1" lang="en-US" altLang="ko-KR" sz="1200" dirty="0" smtClean="0">
              <a:ea typeface="휴먼명조" pitchFamily="2" charset="-127"/>
              <a:cs typeface="굴림" pitchFamily="50" charset="-127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kumimoji="1" lang="en-US" altLang="ko-KR" sz="1200" dirty="0" smtClean="0">
                <a:ea typeface="휴먼명조" pitchFamily="2" charset="-127"/>
                <a:cs typeface="굴림" pitchFamily="50" charset="-127"/>
              </a:rPr>
              <a:t>In order to support the countermeasures, Korea Smart Metering Forum has been working towards establishing group standards and amendment of technical regulations</a:t>
            </a:r>
            <a:endParaRPr kumimoji="1" lang="en-US" altLang="ko-KR" sz="1200" dirty="0" smtClean="0">
              <a:ea typeface="휴먼명조" pitchFamily="2" charset="-127"/>
              <a:cs typeface="굴림" pitchFamily="50" charset="-127"/>
            </a:endParaRPr>
          </a:p>
          <a:p>
            <a:pPr marL="342900" lvl="0" indent="-342900">
              <a:lnSpc>
                <a:spcPct val="115000"/>
              </a:lnSpc>
            </a:pPr>
            <a:endParaRPr lang="ko-KR" altLang="ko-KR" sz="1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24136" y="5952728"/>
            <a:ext cx="585791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Under the Measures Act, non-automatic weighing instruments under 10 tons are subject to regular 2 year periodic inspection 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Challenge:</a:t>
            </a:r>
          </a:p>
          <a:p>
            <a:pPr marL="98298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Local government offers’ lack of expertise</a:t>
            </a:r>
          </a:p>
          <a:p>
            <a:pPr marL="98298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Difficult to locate whereabouts of all NAWIs 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Expansion of self-management by the private sector is under review to replace the regular inspection by the local government officers.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Discussions with the stakeholders </a:t>
            </a:r>
            <a:r>
              <a:rPr lang="en-NZ" altLang="ko-KR" sz="1200" dirty="0" smtClean="0"/>
              <a:t>will </a:t>
            </a:r>
            <a:r>
              <a:rPr lang="en-NZ" altLang="ko-KR" sz="1200" dirty="0" smtClean="0"/>
              <a:t>be held in the near future. </a:t>
            </a:r>
            <a:endParaRPr lang="ko-KR" altLang="ko-KR" sz="1200" dirty="0" smtClean="0"/>
          </a:p>
        </p:txBody>
      </p:sp>
      <p:sp>
        <p:nvSpPr>
          <p:cNvPr id="27" name="직사각형 26"/>
          <p:cNvSpPr/>
          <p:nvPr/>
        </p:nvSpPr>
        <p:spPr>
          <a:xfrm>
            <a:off x="6447540" y="5952728"/>
            <a:ext cx="585791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KATS launched the Metrology Information Management System (MIMS) in 2013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The major functions of MIMS are:</a:t>
            </a:r>
            <a:endParaRPr lang="ko-KR" altLang="ko-KR" sz="1200" dirty="0" smtClean="0"/>
          </a:p>
          <a:p>
            <a:pPr marL="98298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Management of  legal measuring </a:t>
            </a:r>
            <a:r>
              <a:rPr lang="en-NZ" altLang="ko-KR" sz="1200" dirty="0" smtClean="0"/>
              <a:t>instrument</a:t>
            </a:r>
            <a:endParaRPr lang="en-NZ" altLang="ko-KR" sz="1200" dirty="0" smtClean="0"/>
          </a:p>
          <a:p>
            <a:pPr marL="98298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Management of  imported measuring instrument</a:t>
            </a:r>
          </a:p>
          <a:p>
            <a:pPr marL="98298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Notification of schedule</a:t>
            </a:r>
            <a:endParaRPr kumimoji="1" lang="en-US" altLang="ko-KR" sz="1200" dirty="0" smtClean="0">
              <a:solidFill>
                <a:srgbClr val="000000"/>
              </a:solidFill>
              <a:ea typeface="휴먼명조" pitchFamily="2" charset="-127"/>
              <a:cs typeface="굴림" pitchFamily="50" charset="-127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The current issue with MIMS is lack of expandability and </a:t>
            </a:r>
            <a:r>
              <a:rPr lang="en-NZ" altLang="ko-KR" sz="1200" dirty="0" smtClean="0"/>
              <a:t>interoperability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kumimoji="1" lang="en-NZ" altLang="ko-KR" sz="1200" dirty="0" smtClean="0">
                <a:solidFill>
                  <a:srgbClr val="000000"/>
                </a:solidFill>
                <a:ea typeface="휴먼명조" pitchFamily="2" charset="-127"/>
                <a:cs typeface="굴림" pitchFamily="50" charset="-127"/>
              </a:rPr>
              <a:t>To resolve the issue, improvement of the system with the latest ICT technology is under review</a:t>
            </a:r>
            <a:endParaRPr kumimoji="1" lang="en-US" altLang="ko-KR" sz="1200" dirty="0" smtClean="0">
              <a:solidFill>
                <a:srgbClr val="000000"/>
              </a:solidFill>
              <a:ea typeface="휴먼명조" pitchFamily="2" charset="-127"/>
              <a:cs typeface="굴림" pitchFamily="50" charset="-127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NZ" altLang="ko-KR" sz="1200" dirty="0" smtClean="0"/>
              <a:t>Once MIMS is advanced with the latest ICT, more efficient management and wide usage of metrology information are </a:t>
            </a:r>
            <a:r>
              <a:rPr lang="en-NZ" altLang="ko-KR" sz="1200" dirty="0" smtClean="0"/>
              <a:t>anticipated</a:t>
            </a:r>
            <a:endParaRPr lang="ko-KR" altLang="ko-KR" sz="1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8" name="그림 27" descr="EMB000016dc04d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4616" y="3360440"/>
            <a:ext cx="720080" cy="1224136"/>
          </a:xfrm>
          <a:prstGeom prst="rect">
            <a:avLst/>
          </a:prstGeom>
          <a:noFill/>
        </p:spPr>
      </p:pic>
      <p:pic>
        <p:nvPicPr>
          <p:cNvPr id="29" name="그림 28" descr="EMB000016dc04e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16424" y="3360440"/>
            <a:ext cx="609600" cy="1266825"/>
          </a:xfrm>
          <a:prstGeom prst="rect">
            <a:avLst/>
          </a:prstGeom>
          <a:noFill/>
        </p:spPr>
      </p:pic>
      <p:pic>
        <p:nvPicPr>
          <p:cNvPr id="30" name="그림 29" descr="EMB000016dc04ec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6845" y="3576464"/>
            <a:ext cx="1277491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4989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284</Words>
  <Application>Microsoft Office PowerPoint</Application>
  <PresentationFormat>A3 용지(297x420mm)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슬라이드 1</vt:lpstr>
    </vt:vector>
  </TitlesOfParts>
  <Company>Ministry of Economic Development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Truscott</dc:creator>
  <cp:lastModifiedBy>user</cp:lastModifiedBy>
  <cp:revision>47</cp:revision>
  <dcterms:created xsi:type="dcterms:W3CDTF">2017-07-27T00:17:46Z</dcterms:created>
  <dcterms:modified xsi:type="dcterms:W3CDTF">2019-10-22T06:37:09Z</dcterms:modified>
</cp:coreProperties>
</file>